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91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8542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6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164.png"/><Relationship Id="rId17" Type="http://schemas.openxmlformats.org/officeDocument/2006/relationships/image" Target="../media/image138.png"/><Relationship Id="rId2" Type="http://schemas.openxmlformats.org/officeDocument/2006/relationships/notesSlide" Target="../notesSlides/notesSlide10.xml"/><Relationship Id="rId16" Type="http://schemas.openxmlformats.org/officeDocument/2006/relationships/image" Target="../media/image16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63.png"/><Relationship Id="rId5" Type="http://schemas.openxmlformats.org/officeDocument/2006/relationships/image" Target="../media/image21.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0.png"/><Relationship Id="rId4" Type="http://schemas.openxmlformats.org/officeDocument/2006/relationships/image" Target="../media/image20.png"/><Relationship Id="rId9" Type="http://schemas.openxmlformats.org/officeDocument/2006/relationships/image" Target="../media/image161.png"/><Relationship Id="rId14" Type="http://schemas.openxmlformats.org/officeDocument/2006/relationships/image" Target="../media/image166.png"/></Relationships>
</file>

<file path=ppt/slides/_rels/slide1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53.png"/><Relationship Id="rId17" Type="http://schemas.openxmlformats.org/officeDocument/2006/relationships/image" Target="../media/image179.png"/><Relationship Id="rId2" Type="http://schemas.openxmlformats.org/officeDocument/2006/relationships/notesSlide" Target="../notesSlides/notesSlide11.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74.png"/><Relationship Id="rId5" Type="http://schemas.openxmlformats.org/officeDocument/2006/relationships/image" Target="../media/image21.png"/><Relationship Id="rId15" Type="http://schemas.openxmlformats.org/officeDocument/2006/relationships/image" Target="../media/image177.png"/><Relationship Id="rId10" Type="http://schemas.openxmlformats.org/officeDocument/2006/relationships/image" Target="../media/image173.png"/><Relationship Id="rId19" Type="http://schemas.openxmlformats.org/officeDocument/2006/relationships/image" Target="../media/image181.png"/><Relationship Id="rId4" Type="http://schemas.openxmlformats.org/officeDocument/2006/relationships/image" Target="../media/image20.png"/><Relationship Id="rId9" Type="http://schemas.openxmlformats.org/officeDocument/2006/relationships/image" Target="../media/image172.png"/><Relationship Id="rId14" Type="http://schemas.openxmlformats.org/officeDocument/2006/relationships/image" Target="../media/image176.png"/></Relationships>
</file>

<file path=ppt/slides/_rels/slide12.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3.png"/><Relationship Id="rId21" Type="http://schemas.openxmlformats.org/officeDocument/2006/relationships/image" Target="../media/image199.png"/><Relationship Id="rId7" Type="http://schemas.openxmlformats.org/officeDocument/2006/relationships/image" Target="../media/image23.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2.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21.png"/><Relationship Id="rId15" Type="http://schemas.openxmlformats.org/officeDocument/2006/relationships/image" Target="../media/image193.png"/><Relationship Id="rId23" Type="http://schemas.openxmlformats.org/officeDocument/2006/relationships/image" Target="../media/image201.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4.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200.png"/></Relationships>
</file>

<file path=ppt/slides/_rels/slide1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8.png"/><Relationship Id="rId3" Type="http://schemas.openxmlformats.org/officeDocument/2006/relationships/image" Target="../media/image202.png"/><Relationship Id="rId7" Type="http://schemas.openxmlformats.org/officeDocument/2006/relationships/image" Target="../media/image23.png"/><Relationship Id="rId12" Type="http://schemas.openxmlformats.org/officeDocument/2006/relationships/image" Target="../media/image46.png"/><Relationship Id="rId17" Type="http://schemas.openxmlformats.org/officeDocument/2006/relationships/image" Target="../media/image211.png"/><Relationship Id="rId2" Type="http://schemas.openxmlformats.org/officeDocument/2006/relationships/notesSlide" Target="../notesSlides/notesSlide13.xml"/><Relationship Id="rId16" Type="http://schemas.openxmlformats.org/officeDocument/2006/relationships/image" Target="../media/image210.png"/><Relationship Id="rId1" Type="http://schemas.openxmlformats.org/officeDocument/2006/relationships/slideLayout" Target="../slideLayouts/slideLayout1.xml"/><Relationship Id="rId6" Type="http://schemas.openxmlformats.org/officeDocument/2006/relationships/image" Target="../media/image204.png"/><Relationship Id="rId11" Type="http://schemas.openxmlformats.org/officeDocument/2006/relationships/image" Target="../media/image207.png"/><Relationship Id="rId5" Type="http://schemas.openxmlformats.org/officeDocument/2006/relationships/image" Target="../media/image21.png"/><Relationship Id="rId15" Type="http://schemas.openxmlformats.org/officeDocument/2006/relationships/image" Target="../media/image209.png"/><Relationship Id="rId10"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6.png"/><Relationship Id="rId14" Type="http://schemas.openxmlformats.org/officeDocument/2006/relationships/image" Target="../media/image146.png"/></Relationships>
</file>

<file path=ppt/slides/_rels/slide14.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195.png"/><Relationship Id="rId18" Type="http://schemas.openxmlformats.org/officeDocument/2006/relationships/image" Target="../media/image223.png"/><Relationship Id="rId26" Type="http://schemas.openxmlformats.org/officeDocument/2006/relationships/image" Target="../media/image117.png"/><Relationship Id="rId3" Type="http://schemas.openxmlformats.org/officeDocument/2006/relationships/image" Target="../media/image212.png"/><Relationship Id="rId21" Type="http://schemas.openxmlformats.org/officeDocument/2006/relationships/image" Target="../media/image146.png"/><Relationship Id="rId7" Type="http://schemas.openxmlformats.org/officeDocument/2006/relationships/image" Target="../media/image23.png"/><Relationship Id="rId12" Type="http://schemas.openxmlformats.org/officeDocument/2006/relationships/image" Target="../media/image219.png"/><Relationship Id="rId17" Type="http://schemas.openxmlformats.org/officeDocument/2006/relationships/image" Target="../media/image222.png"/><Relationship Id="rId25" Type="http://schemas.openxmlformats.org/officeDocument/2006/relationships/image" Target="../media/image228.png"/><Relationship Id="rId2" Type="http://schemas.openxmlformats.org/officeDocument/2006/relationships/notesSlide" Target="../notesSlides/notesSlide14.xml"/><Relationship Id="rId16" Type="http://schemas.openxmlformats.org/officeDocument/2006/relationships/image" Target="../media/image143.png"/><Relationship Id="rId20" Type="http://schemas.openxmlformats.org/officeDocument/2006/relationships/image" Target="../media/image225.png"/><Relationship Id="rId1" Type="http://schemas.openxmlformats.org/officeDocument/2006/relationships/slideLayout" Target="../slideLayouts/slideLayout1.xml"/><Relationship Id="rId6" Type="http://schemas.openxmlformats.org/officeDocument/2006/relationships/image" Target="../media/image215.png"/><Relationship Id="rId11" Type="http://schemas.openxmlformats.org/officeDocument/2006/relationships/image" Target="../media/image218.png"/><Relationship Id="rId24" Type="http://schemas.openxmlformats.org/officeDocument/2006/relationships/image" Target="../media/image227.png"/><Relationship Id="rId5" Type="http://schemas.openxmlformats.org/officeDocument/2006/relationships/image" Target="../media/image214.png"/><Relationship Id="rId15" Type="http://schemas.openxmlformats.org/officeDocument/2006/relationships/image" Target="../media/image221.png"/><Relationship Id="rId23" Type="http://schemas.openxmlformats.org/officeDocument/2006/relationships/image" Target="../media/image108.png"/><Relationship Id="rId28" Type="http://schemas.openxmlformats.org/officeDocument/2006/relationships/image" Target="../media/image230.png"/><Relationship Id="rId10" Type="http://schemas.openxmlformats.org/officeDocument/2006/relationships/image" Target="../media/image140.png"/><Relationship Id="rId19" Type="http://schemas.openxmlformats.org/officeDocument/2006/relationships/image" Target="../media/image224.png"/><Relationship Id="rId4" Type="http://schemas.openxmlformats.org/officeDocument/2006/relationships/image" Target="../media/image213.png"/><Relationship Id="rId9" Type="http://schemas.openxmlformats.org/officeDocument/2006/relationships/image" Target="../media/image217.png"/><Relationship Id="rId14" Type="http://schemas.openxmlformats.org/officeDocument/2006/relationships/image" Target="../media/image220.png"/><Relationship Id="rId22" Type="http://schemas.openxmlformats.org/officeDocument/2006/relationships/image" Target="../media/image226.png"/><Relationship Id="rId27" Type="http://schemas.openxmlformats.org/officeDocument/2006/relationships/image" Target="../media/image229.png"/></Relationships>
</file>

<file path=ppt/slides/_rels/slide1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18" Type="http://schemas.openxmlformats.org/officeDocument/2006/relationships/image" Target="../media/image241.png"/><Relationship Id="rId26" Type="http://schemas.openxmlformats.org/officeDocument/2006/relationships/image" Target="../media/image249.png"/><Relationship Id="rId3" Type="http://schemas.openxmlformats.org/officeDocument/2006/relationships/image" Target="../media/image1.png"/><Relationship Id="rId21" Type="http://schemas.openxmlformats.org/officeDocument/2006/relationships/image" Target="../media/image244.png"/><Relationship Id="rId7" Type="http://schemas.openxmlformats.org/officeDocument/2006/relationships/image" Target="../media/image23.png"/><Relationship Id="rId12" Type="http://schemas.openxmlformats.org/officeDocument/2006/relationships/image" Target="../media/image235.png"/><Relationship Id="rId17" Type="http://schemas.openxmlformats.org/officeDocument/2006/relationships/image" Target="../media/image240.png"/><Relationship Id="rId25" Type="http://schemas.openxmlformats.org/officeDocument/2006/relationships/image" Target="../media/image248.png"/><Relationship Id="rId2" Type="http://schemas.openxmlformats.org/officeDocument/2006/relationships/notesSlide" Target="../notesSlides/notesSlide15.xml"/><Relationship Id="rId16" Type="http://schemas.openxmlformats.org/officeDocument/2006/relationships/image" Target="../media/image239.png"/><Relationship Id="rId20" Type="http://schemas.openxmlformats.org/officeDocument/2006/relationships/image" Target="../media/image243.png"/><Relationship Id="rId29" Type="http://schemas.openxmlformats.org/officeDocument/2006/relationships/image" Target="../media/image25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34.png"/><Relationship Id="rId24" Type="http://schemas.openxmlformats.org/officeDocument/2006/relationships/image" Target="../media/image247.png"/><Relationship Id="rId5" Type="http://schemas.openxmlformats.org/officeDocument/2006/relationships/image" Target="../media/image21.png"/><Relationship Id="rId15" Type="http://schemas.openxmlformats.org/officeDocument/2006/relationships/image" Target="../media/image238.png"/><Relationship Id="rId23" Type="http://schemas.openxmlformats.org/officeDocument/2006/relationships/image" Target="../media/image246.png"/><Relationship Id="rId28" Type="http://schemas.openxmlformats.org/officeDocument/2006/relationships/image" Target="../media/image251.png"/><Relationship Id="rId10" Type="http://schemas.openxmlformats.org/officeDocument/2006/relationships/image" Target="../media/image233.png"/><Relationship Id="rId19" Type="http://schemas.openxmlformats.org/officeDocument/2006/relationships/image" Target="../media/image242.png"/><Relationship Id="rId4" Type="http://schemas.openxmlformats.org/officeDocument/2006/relationships/image" Target="../media/image20.png"/><Relationship Id="rId9" Type="http://schemas.openxmlformats.org/officeDocument/2006/relationships/image" Target="../media/image232.png"/><Relationship Id="rId14" Type="http://schemas.openxmlformats.org/officeDocument/2006/relationships/image" Target="../media/image237.png"/><Relationship Id="rId22" Type="http://schemas.openxmlformats.org/officeDocument/2006/relationships/image" Target="../media/image245.png"/><Relationship Id="rId27" Type="http://schemas.openxmlformats.org/officeDocument/2006/relationships/image" Target="../media/image250.png"/><Relationship Id="rId30" Type="http://schemas.openxmlformats.org/officeDocument/2006/relationships/image" Target="../media/image253.png"/></Relationships>
</file>

<file path=ppt/slides/_rels/slide16.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7.png"/><Relationship Id="rId18" Type="http://schemas.openxmlformats.org/officeDocument/2006/relationships/image" Target="../media/image262.png"/><Relationship Id="rId3" Type="http://schemas.openxmlformats.org/officeDocument/2006/relationships/image" Target="../media/image1.png"/><Relationship Id="rId21" Type="http://schemas.openxmlformats.org/officeDocument/2006/relationships/image" Target="../media/image265.png"/><Relationship Id="rId7" Type="http://schemas.openxmlformats.org/officeDocument/2006/relationships/image" Target="../media/image23.png"/><Relationship Id="rId12" Type="http://schemas.openxmlformats.org/officeDocument/2006/relationships/image" Target="../media/image256.png"/><Relationship Id="rId17" Type="http://schemas.openxmlformats.org/officeDocument/2006/relationships/image" Target="../media/image261.png"/><Relationship Id="rId2" Type="http://schemas.openxmlformats.org/officeDocument/2006/relationships/notesSlide" Target="../notesSlides/notesSlide16.xml"/><Relationship Id="rId16" Type="http://schemas.openxmlformats.org/officeDocument/2006/relationships/image" Target="../media/image260.png"/><Relationship Id="rId20" Type="http://schemas.openxmlformats.org/officeDocument/2006/relationships/image" Target="../media/image264.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55.png"/><Relationship Id="rId5" Type="http://schemas.openxmlformats.org/officeDocument/2006/relationships/image" Target="../media/image21.png"/><Relationship Id="rId15" Type="http://schemas.openxmlformats.org/officeDocument/2006/relationships/image" Target="../media/image259.png"/><Relationship Id="rId10" Type="http://schemas.openxmlformats.org/officeDocument/2006/relationships/image" Target="../media/image139.png"/><Relationship Id="rId19" Type="http://schemas.openxmlformats.org/officeDocument/2006/relationships/image" Target="../media/image263.png"/><Relationship Id="rId4" Type="http://schemas.openxmlformats.org/officeDocument/2006/relationships/image" Target="../media/image20.png"/><Relationship Id="rId9" Type="http://schemas.openxmlformats.org/officeDocument/2006/relationships/image" Target="../media/image137.png"/><Relationship Id="rId14" Type="http://schemas.openxmlformats.org/officeDocument/2006/relationships/image" Target="../media/image258.png"/><Relationship Id="rId22" Type="http://schemas.openxmlformats.org/officeDocument/2006/relationships/image" Target="../media/image112.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1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1.png"/><Relationship Id="rId21" Type="http://schemas.openxmlformats.org/officeDocument/2006/relationships/image" Target="../media/image49.png"/><Relationship Id="rId7" Type="http://schemas.openxmlformats.org/officeDocument/2006/relationships/image" Target="../media/image23.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54.png"/><Relationship Id="rId26" Type="http://schemas.openxmlformats.org/officeDocument/2006/relationships/image" Target="../media/image74.png"/><Relationship Id="rId3" Type="http://schemas.openxmlformats.org/officeDocument/2006/relationships/image" Target="../media/image1.png"/><Relationship Id="rId21" Type="http://schemas.openxmlformats.org/officeDocument/2006/relationships/image" Target="../media/image69.png"/><Relationship Id="rId7" Type="http://schemas.openxmlformats.org/officeDocument/2006/relationships/image" Target="../media/image23.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3.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24" Type="http://schemas.openxmlformats.org/officeDocument/2006/relationships/image" Target="../media/image72.png"/><Relationship Id="rId5" Type="http://schemas.openxmlformats.org/officeDocument/2006/relationships/image" Target="../media/image55.png"/><Relationship Id="rId15" Type="http://schemas.openxmlformats.org/officeDocument/2006/relationships/image" Target="../media/image64.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59.png"/><Relationship Id="rId19" Type="http://schemas.openxmlformats.org/officeDocument/2006/relationships/image" Target="../media/image67.png"/><Relationship Id="rId31" Type="http://schemas.openxmlformats.org/officeDocument/2006/relationships/image" Target="../media/image79.jpg"/><Relationship Id="rId4" Type="http://schemas.openxmlformats.org/officeDocument/2006/relationships/image" Target="../media/image20.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1.png"/><Relationship Id="rId21" Type="http://schemas.openxmlformats.org/officeDocument/2006/relationships/image" Target="../media/image91.png"/><Relationship Id="rId7" Type="http://schemas.openxmlformats.org/officeDocument/2006/relationships/image" Target="../media/image23.png"/><Relationship Id="rId12" Type="http://schemas.openxmlformats.org/officeDocument/2006/relationships/image" Target="../media/image83.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46.png"/><Relationship Id="rId24" Type="http://schemas.openxmlformats.org/officeDocument/2006/relationships/image" Target="../media/image94.png"/><Relationship Id="rId5" Type="http://schemas.openxmlformats.org/officeDocument/2006/relationships/image" Target="../media/image21.png"/><Relationship Id="rId15" Type="http://schemas.openxmlformats.org/officeDocument/2006/relationships/image" Target="../media/image38.png"/><Relationship Id="rId23" Type="http://schemas.openxmlformats.org/officeDocument/2006/relationships/image" Target="../media/image93.png"/><Relationship Id="rId10" Type="http://schemas.openxmlformats.org/officeDocument/2006/relationships/image" Target="../media/image82.png"/><Relationship Id="rId19" Type="http://schemas.openxmlformats.org/officeDocument/2006/relationships/image" Target="../media/image89.png"/><Relationship Id="rId4" Type="http://schemas.openxmlformats.org/officeDocument/2006/relationships/image" Target="../media/image20.png"/><Relationship Id="rId9" Type="http://schemas.openxmlformats.org/officeDocument/2006/relationships/image" Target="../media/image81.png"/><Relationship Id="rId14" Type="http://schemas.openxmlformats.org/officeDocument/2006/relationships/image" Target="../media/image85.png"/><Relationship Id="rId22"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8.png"/><Relationship Id="rId3" Type="http://schemas.openxmlformats.org/officeDocument/2006/relationships/image" Target="../media/image1.png"/><Relationship Id="rId21" Type="http://schemas.openxmlformats.org/officeDocument/2006/relationships/image" Target="../media/image111.png"/><Relationship Id="rId7" Type="http://schemas.openxmlformats.org/officeDocument/2006/relationships/image" Target="../media/image23.png"/><Relationship Id="rId12" Type="http://schemas.openxmlformats.org/officeDocument/2006/relationships/image" Target="../media/image103.png"/><Relationship Id="rId17" Type="http://schemas.openxmlformats.org/officeDocument/2006/relationships/image" Target="../media/image107.png"/><Relationship Id="rId2" Type="http://schemas.openxmlformats.org/officeDocument/2006/relationships/notesSlide" Target="../notesSlides/notesSlide6.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2.png"/><Relationship Id="rId24" Type="http://schemas.openxmlformats.org/officeDocument/2006/relationships/image" Target="../media/image114.png"/><Relationship Id="rId5" Type="http://schemas.openxmlformats.org/officeDocument/2006/relationships/image" Target="../media/image97.png"/><Relationship Id="rId15" Type="http://schemas.openxmlformats.org/officeDocument/2006/relationships/image" Target="../media/image105.png"/><Relationship Id="rId23" Type="http://schemas.openxmlformats.org/officeDocument/2006/relationships/image" Target="../media/image113.png"/><Relationship Id="rId10" Type="http://schemas.openxmlformats.org/officeDocument/2006/relationships/image" Target="../media/image101.png"/><Relationship Id="rId19" Type="http://schemas.openxmlformats.org/officeDocument/2006/relationships/image" Target="../media/image109.png"/><Relationship Id="rId4" Type="http://schemas.openxmlformats.org/officeDocument/2006/relationships/image" Target="../media/image20.png"/><Relationship Id="rId9" Type="http://schemas.openxmlformats.org/officeDocument/2006/relationships/image" Target="../media/image100.png"/><Relationship Id="rId14" Type="http://schemas.openxmlformats.org/officeDocument/2006/relationships/image" Target="../media/image82.png"/><Relationship Id="rId22"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png"/><Relationship Id="rId21" Type="http://schemas.openxmlformats.org/officeDocument/2006/relationships/image" Target="../media/image128.png"/><Relationship Id="rId7" Type="http://schemas.openxmlformats.org/officeDocument/2006/relationships/image" Target="../media/image23.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notesSlide" Target="../notesSlides/notesSlide7.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18.png"/><Relationship Id="rId24" Type="http://schemas.openxmlformats.org/officeDocument/2006/relationships/image" Target="../media/image131.png"/><Relationship Id="rId5" Type="http://schemas.openxmlformats.org/officeDocument/2006/relationships/image" Target="../media/image21.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20.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s>
</file>

<file path=ppt/slides/_rels/slide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png"/><Relationship Id="rId21" Type="http://schemas.openxmlformats.org/officeDocument/2006/relationships/image" Target="../media/image147.png"/><Relationship Id="rId7" Type="http://schemas.openxmlformats.org/officeDocument/2006/relationships/image" Target="../media/image23.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8.xml"/><Relationship Id="rId16" Type="http://schemas.openxmlformats.org/officeDocument/2006/relationships/image" Target="../media/image143.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21.png"/><Relationship Id="rId15" Type="http://schemas.openxmlformats.org/officeDocument/2006/relationships/image" Target="../media/image142.png"/><Relationship Id="rId10" Type="http://schemas.openxmlformats.org/officeDocument/2006/relationships/image" Target="../media/image38.png"/><Relationship Id="rId19" Type="http://schemas.openxmlformats.org/officeDocument/2006/relationships/image" Target="../media/image146.png"/><Relationship Id="rId4" Type="http://schemas.openxmlformats.org/officeDocument/2006/relationships/image" Target="../media/image20.png"/><Relationship Id="rId9" Type="http://schemas.openxmlformats.org/officeDocument/2006/relationships/image" Target="../media/image137.png"/><Relationship Id="rId14" Type="http://schemas.openxmlformats.org/officeDocument/2006/relationships/image" Target="../media/image141.png"/><Relationship Id="rId22" Type="http://schemas.openxmlformats.org/officeDocument/2006/relationships/image" Target="../media/image148.png"/></Relationships>
</file>

<file path=ppt/slides/_rels/slide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2.png"/><Relationship Id="rId18" Type="http://schemas.openxmlformats.org/officeDocument/2006/relationships/image" Target="../media/image155.png"/><Relationship Id="rId3" Type="http://schemas.openxmlformats.org/officeDocument/2006/relationships/image" Target="../media/image1.png"/><Relationship Id="rId21" Type="http://schemas.openxmlformats.org/officeDocument/2006/relationships/image" Target="../media/image158.png"/><Relationship Id="rId7" Type="http://schemas.openxmlformats.org/officeDocument/2006/relationships/image" Target="../media/image23.png"/><Relationship Id="rId12" Type="http://schemas.openxmlformats.org/officeDocument/2006/relationships/image" Target="../media/image151.png"/><Relationship Id="rId17" Type="http://schemas.openxmlformats.org/officeDocument/2006/relationships/image" Target="../media/image154.png"/><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50.png"/><Relationship Id="rId5" Type="http://schemas.openxmlformats.org/officeDocument/2006/relationships/image" Target="../media/image21.png"/><Relationship Id="rId15" Type="http://schemas.openxmlformats.org/officeDocument/2006/relationships/image" Target="../media/image96.png"/><Relationship Id="rId10" Type="http://schemas.openxmlformats.org/officeDocument/2006/relationships/image" Target="../media/image140.png"/><Relationship Id="rId19" Type="http://schemas.openxmlformats.org/officeDocument/2006/relationships/image" Target="../media/image156.png"/><Relationship Id="rId4" Type="http://schemas.openxmlformats.org/officeDocument/2006/relationships/image" Target="../media/image20.png"/><Relationship Id="rId9" Type="http://schemas.openxmlformats.org/officeDocument/2006/relationships/image" Target="../media/image116.png"/><Relationship Id="rId14" Type="http://schemas.openxmlformats.org/officeDocument/2006/relationships/image" Target="../media/image153.png"/><Relationship Id="rId22"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828800" y="685800"/>
            <a:ext cx="952500" cy="952500"/>
          </a:xfrm>
          <a:prstGeom prst="rect">
            <a:avLst/>
          </a:prstGeom>
        </p:spPr>
      </p:pic>
      <p:pic>
        <p:nvPicPr>
          <p:cNvPr id="5" name="Image 3" descr="preencoded.png"/>
          <p:cNvPicPr>
            <a:picLocks noChangeAspect="1"/>
          </p:cNvPicPr>
          <p:nvPr/>
        </p:nvPicPr>
        <p:blipFill>
          <a:blip r:embed="rId6"/>
          <a:stretch>
            <a:fillRect/>
          </a:stretch>
        </p:blipFill>
        <p:spPr>
          <a:xfrm>
            <a:off x="9544050" y="4057650"/>
            <a:ext cx="1428750" cy="1428750"/>
          </a:xfrm>
          <a:prstGeom prst="rect">
            <a:avLst/>
          </a:prstGeom>
        </p:spPr>
      </p:pic>
      <p:pic>
        <p:nvPicPr>
          <p:cNvPr id="6" name="Image 4" descr="preencoded.png"/>
          <p:cNvPicPr>
            <a:picLocks noChangeAspect="1"/>
          </p:cNvPicPr>
          <p:nvPr/>
        </p:nvPicPr>
        <p:blipFill>
          <a:blip r:embed="rId7"/>
          <a:stretch>
            <a:fillRect/>
          </a:stretch>
        </p:blipFill>
        <p:spPr>
          <a:xfrm>
            <a:off x="3048000" y="4114800"/>
            <a:ext cx="762000" cy="762000"/>
          </a:xfrm>
          <a:prstGeom prst="rect">
            <a:avLst/>
          </a:prstGeom>
        </p:spPr>
      </p:pic>
      <p:pic>
        <p:nvPicPr>
          <p:cNvPr id="7" name="Image 5" descr="preencoded.png"/>
          <p:cNvPicPr>
            <a:picLocks noChangeAspect="1"/>
          </p:cNvPicPr>
          <p:nvPr/>
        </p:nvPicPr>
        <p:blipFill>
          <a:blip r:embed="rId8"/>
          <a:stretch>
            <a:fillRect/>
          </a:stretch>
        </p:blipFill>
        <p:spPr>
          <a:xfrm>
            <a:off x="7391400" y="2057400"/>
            <a:ext cx="1143000" cy="1143000"/>
          </a:xfrm>
          <a:prstGeom prst="rect">
            <a:avLst/>
          </a:prstGeom>
        </p:spPr>
      </p:pic>
      <p:pic>
        <p:nvPicPr>
          <p:cNvPr id="8" name="Image 6" descr="preencoded.png"/>
          <p:cNvPicPr>
            <a:picLocks noChangeAspect="1"/>
          </p:cNvPicPr>
          <p:nvPr/>
        </p:nvPicPr>
        <p:blipFill>
          <a:blip r:embed="rId9"/>
          <a:stretch>
            <a:fillRect/>
          </a:stretch>
        </p:blipFill>
        <p:spPr>
          <a:xfrm>
            <a:off x="2433638" y="1029976"/>
            <a:ext cx="1659303" cy="968998"/>
          </a:xfrm>
          <a:prstGeom prst="rect">
            <a:avLst/>
          </a:prstGeom>
        </p:spPr>
      </p:pic>
      <p:pic>
        <p:nvPicPr>
          <p:cNvPr id="9" name="Image 7" descr="preencoded.png"/>
          <p:cNvPicPr>
            <a:picLocks noChangeAspect="1"/>
          </p:cNvPicPr>
          <p:nvPr/>
        </p:nvPicPr>
        <p:blipFill>
          <a:blip r:embed="rId10"/>
          <a:stretch>
            <a:fillRect/>
          </a:stretch>
        </p:blipFill>
        <p:spPr>
          <a:xfrm>
            <a:off x="7975215" y="3443442"/>
            <a:ext cx="1697268" cy="1697268"/>
          </a:xfrm>
          <a:prstGeom prst="rect">
            <a:avLst/>
          </a:prstGeom>
        </p:spPr>
      </p:pic>
      <p:pic>
        <p:nvPicPr>
          <p:cNvPr id="10" name="Image 8" descr="preencoded.png"/>
          <p:cNvPicPr>
            <a:picLocks noChangeAspect="1"/>
          </p:cNvPicPr>
          <p:nvPr/>
        </p:nvPicPr>
        <p:blipFill>
          <a:blip r:embed="rId11"/>
          <a:stretch>
            <a:fillRect/>
          </a:stretch>
        </p:blipFill>
        <p:spPr>
          <a:xfrm>
            <a:off x="3655135" y="4458025"/>
            <a:ext cx="1661011" cy="462146"/>
          </a:xfrm>
          <a:prstGeom prst="rect">
            <a:avLst/>
          </a:prstGeom>
        </p:spPr>
      </p:pic>
      <p:pic>
        <p:nvPicPr>
          <p:cNvPr id="11" name="Image 9" descr="preencoded.png"/>
          <p:cNvPicPr>
            <a:picLocks noChangeAspect="1"/>
          </p:cNvPicPr>
          <p:nvPr/>
        </p:nvPicPr>
        <p:blipFill>
          <a:blip r:embed="rId12"/>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3"/>
          <a:stretch>
            <a:fillRect/>
          </a:stretch>
        </p:blipFill>
        <p:spPr>
          <a:xfrm>
            <a:off x="5638800" y="2533650"/>
            <a:ext cx="914400" cy="38100"/>
          </a:xfrm>
          <a:prstGeom prst="rect">
            <a:avLst/>
          </a:prstGeom>
        </p:spPr>
      </p:pic>
      <p:pic>
        <p:nvPicPr>
          <p:cNvPr id="13" name="Image 11" descr="preencoded.png"/>
          <p:cNvPicPr>
            <a:picLocks noChangeAspect="1"/>
          </p:cNvPicPr>
          <p:nvPr/>
        </p:nvPicPr>
        <p:blipFill>
          <a:blip r:embed="rId14"/>
          <a:stretch>
            <a:fillRect/>
          </a:stretch>
        </p:blipFill>
        <p:spPr>
          <a:xfrm>
            <a:off x="5105400" y="3600450"/>
            <a:ext cx="285750" cy="304800"/>
          </a:xfrm>
          <a:prstGeom prst="rect">
            <a:avLst/>
          </a:prstGeom>
        </p:spPr>
      </p:pic>
      <p:pic>
        <p:nvPicPr>
          <p:cNvPr id="14" name="Image 12" descr="preencoded.png"/>
          <p:cNvPicPr>
            <a:picLocks noChangeAspect="1"/>
          </p:cNvPicPr>
          <p:nvPr/>
        </p:nvPicPr>
        <p:blipFill>
          <a:blip r:embed="rId15"/>
          <a:stretch>
            <a:fillRect/>
          </a:stretch>
        </p:blipFill>
        <p:spPr>
          <a:xfrm>
            <a:off x="7062788" y="3600450"/>
            <a:ext cx="200025" cy="304800"/>
          </a:xfrm>
          <a:prstGeom prst="rect">
            <a:avLst/>
          </a:prstGeom>
        </p:spPr>
      </p:pic>
      <p:pic>
        <p:nvPicPr>
          <p:cNvPr id="15" name="Image 13" descr="preencoded.png"/>
          <p:cNvPicPr>
            <a:picLocks noChangeAspect="1"/>
          </p:cNvPicPr>
          <p:nvPr/>
        </p:nvPicPr>
        <p:blipFill>
          <a:blip r:embed="rId16"/>
          <a:stretch>
            <a:fillRect/>
          </a:stretch>
        </p:blipFill>
        <p:spPr>
          <a:xfrm>
            <a:off x="3205163" y="4714875"/>
            <a:ext cx="2667000" cy="419100"/>
          </a:xfrm>
          <a:prstGeom prst="rect">
            <a:avLst/>
          </a:prstGeom>
        </p:spPr>
      </p:pic>
      <p:pic>
        <p:nvPicPr>
          <p:cNvPr id="16" name="Image 14" descr="preencoded.png"/>
          <p:cNvPicPr>
            <a:picLocks noChangeAspect="1"/>
          </p:cNvPicPr>
          <p:nvPr/>
        </p:nvPicPr>
        <p:blipFill>
          <a:blip r:embed="rId17"/>
          <a:stretch>
            <a:fillRect/>
          </a:stretch>
        </p:blipFill>
        <p:spPr>
          <a:xfrm>
            <a:off x="3357563" y="4838700"/>
            <a:ext cx="171450" cy="171450"/>
          </a:xfrm>
          <a:prstGeom prst="rect">
            <a:avLst/>
          </a:prstGeom>
        </p:spPr>
      </p:pic>
      <p:pic>
        <p:nvPicPr>
          <p:cNvPr id="17" name="Image 15" descr="preencoded.png"/>
          <p:cNvPicPr>
            <a:picLocks noChangeAspect="1"/>
          </p:cNvPicPr>
          <p:nvPr/>
        </p:nvPicPr>
        <p:blipFill>
          <a:blip r:embed="rId18"/>
          <a:stretch>
            <a:fillRect/>
          </a:stretch>
        </p:blipFill>
        <p:spPr>
          <a:xfrm>
            <a:off x="6024563" y="4714875"/>
            <a:ext cx="1400175" cy="419100"/>
          </a:xfrm>
          <a:prstGeom prst="rect">
            <a:avLst/>
          </a:prstGeom>
        </p:spPr>
      </p:pic>
      <p:pic>
        <p:nvPicPr>
          <p:cNvPr id="18" name="Image 16" descr="preencoded.png"/>
          <p:cNvPicPr>
            <a:picLocks noChangeAspect="1"/>
          </p:cNvPicPr>
          <p:nvPr/>
        </p:nvPicPr>
        <p:blipFill>
          <a:blip r:embed="rId19"/>
          <a:stretch>
            <a:fillRect/>
          </a:stretch>
        </p:blipFill>
        <p:spPr>
          <a:xfrm>
            <a:off x="6176963" y="4838700"/>
            <a:ext cx="171450" cy="171450"/>
          </a:xfrm>
          <a:prstGeom prst="rect">
            <a:avLst/>
          </a:prstGeom>
        </p:spPr>
      </p:pic>
      <p:pic>
        <p:nvPicPr>
          <p:cNvPr id="19" name="Image 17" descr="preencoded.png"/>
          <p:cNvPicPr>
            <a:picLocks noChangeAspect="1"/>
          </p:cNvPicPr>
          <p:nvPr/>
        </p:nvPicPr>
        <p:blipFill>
          <a:blip r:embed="rId20"/>
          <a:stretch>
            <a:fillRect/>
          </a:stretch>
        </p:blipFill>
        <p:spPr>
          <a:xfrm>
            <a:off x="7577138" y="4714875"/>
            <a:ext cx="1409700" cy="419100"/>
          </a:xfrm>
          <a:prstGeom prst="rect">
            <a:avLst/>
          </a:prstGeom>
        </p:spPr>
      </p:pic>
      <p:pic>
        <p:nvPicPr>
          <p:cNvPr id="20" name="Image 18" descr="preencoded.png"/>
          <p:cNvPicPr>
            <a:picLocks noChangeAspect="1"/>
          </p:cNvPicPr>
          <p:nvPr/>
        </p:nvPicPr>
        <p:blipFill>
          <a:blip r:embed="rId21"/>
          <a:stretch>
            <a:fillRect/>
          </a:stretch>
        </p:blipFill>
        <p:spPr>
          <a:xfrm>
            <a:off x="7729538" y="4838700"/>
            <a:ext cx="171450" cy="171450"/>
          </a:xfrm>
          <a:prstGeom prst="rect">
            <a:avLst/>
          </a:prstGeom>
        </p:spPr>
      </p:pic>
      <p:sp>
        <p:nvSpPr>
          <p:cNvPr id="21" name="Text 0"/>
          <p:cNvSpPr/>
          <p:nvPr/>
        </p:nvSpPr>
        <p:spPr>
          <a:xfrm>
            <a:off x="2221230" y="1733550"/>
            <a:ext cx="7749540" cy="571500"/>
          </a:xfrm>
          <a:prstGeom prst="rect">
            <a:avLst/>
          </a:prstGeom>
          <a:noFill/>
          <a:ln/>
        </p:spPr>
        <p:txBody>
          <a:bodyPr vert="horz" wrap="square" lIns="0" tIns="0" rIns="0" bIns="0" rtlCol="0" anchor="t"/>
          <a:lstStyle/>
          <a:p>
            <a:pPr marL="0" indent="0" algn="ctr">
              <a:lnSpc>
                <a:spcPts val="4500"/>
              </a:lnSpc>
              <a:buNone/>
            </a:pPr>
            <a:r>
              <a:rPr lang="en-US" sz="4500" b="1" kern="0" spc="180" dirty="0">
                <a:solidFill>
                  <a:srgbClr val="FFFFFF"/>
                </a:solidFill>
                <a:latin typeface="Noto Sans KR" pitchFamily="34" charset="0"/>
                <a:ea typeface="Noto Sans KR" pitchFamily="34" charset="-122"/>
                <a:cs typeface="Noto Sans KR" pitchFamily="34" charset="-120"/>
              </a:rPr>
              <a:t>AI 챌린지 VQA 대회 발표</a:t>
            </a:r>
            <a:endParaRPr lang="en-US" sz="4500" dirty="0"/>
          </a:p>
        </p:txBody>
      </p:sp>
      <p:sp>
        <p:nvSpPr>
          <p:cNvPr id="22" name="Text 1"/>
          <p:cNvSpPr/>
          <p:nvPr/>
        </p:nvSpPr>
        <p:spPr>
          <a:xfrm>
            <a:off x="2867025" y="2876550"/>
            <a:ext cx="6457950" cy="342900"/>
          </a:xfrm>
          <a:prstGeom prst="rect">
            <a:avLst/>
          </a:prstGeom>
          <a:noFill/>
          <a:ln/>
        </p:spPr>
        <p:txBody>
          <a:bodyPr vert="horz" wrap="square" lIns="0" tIns="0" rIns="0" bIns="0" rtlCol="0" anchor="t"/>
          <a:lstStyle/>
          <a:p>
            <a:pPr marL="0" indent="0" algn="ctr">
              <a:lnSpc>
                <a:spcPts val="2700"/>
              </a:lnSpc>
              <a:buNone/>
            </a:pPr>
            <a:r>
              <a:rPr lang="en-US" sz="2250" dirty="0">
                <a:solidFill>
                  <a:srgbClr val="FFFFFF"/>
                </a:solidFill>
                <a:latin typeface="Noto Sans KR" pitchFamily="34" charset="0"/>
                <a:ea typeface="Noto Sans KR" pitchFamily="34" charset="-122"/>
                <a:cs typeface="Noto Sans KR" pitchFamily="34" charset="-120"/>
              </a:rPr>
              <a:t>이미지 기반 질의응답 모델 개발</a:t>
            </a:r>
            <a:endParaRPr lang="en-US" sz="2250" dirty="0"/>
          </a:p>
        </p:txBody>
      </p:sp>
      <p:sp>
        <p:nvSpPr>
          <p:cNvPr id="23" name="Text 2"/>
          <p:cNvSpPr/>
          <p:nvPr/>
        </p:nvSpPr>
        <p:spPr>
          <a:xfrm>
            <a:off x="4105275" y="3981450"/>
            <a:ext cx="228600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FFFFFF"/>
                </a:solidFill>
                <a:latin typeface="Noto Sans KR" pitchFamily="34" charset="0"/>
                <a:ea typeface="Noto Sans KR" pitchFamily="34" charset="-122"/>
                <a:cs typeface="Noto Sans KR" pitchFamily="34" charset="-120"/>
              </a:rPr>
              <a:t>팀명: A181_skyYechan</a:t>
            </a:r>
            <a:endParaRPr lang="en-US" sz="1500" dirty="0"/>
          </a:p>
        </p:txBody>
      </p:sp>
      <p:sp>
        <p:nvSpPr>
          <p:cNvPr id="24" name="Text 3"/>
          <p:cNvSpPr/>
          <p:nvPr/>
        </p:nvSpPr>
        <p:spPr>
          <a:xfrm>
            <a:off x="6282690" y="3981450"/>
            <a:ext cx="176022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FFFFFF"/>
                </a:solidFill>
                <a:latin typeface="Noto Sans KR" pitchFamily="34" charset="0"/>
                <a:ea typeface="Noto Sans KR" pitchFamily="34" charset="-122"/>
                <a:cs typeface="Noto Sans KR" pitchFamily="34" charset="-120"/>
              </a:rPr>
              <a:t>2025년 10월 27일</a:t>
            </a:r>
            <a:endParaRPr lang="en-US" sz="1500" dirty="0"/>
          </a:p>
        </p:txBody>
      </p:sp>
      <p:sp>
        <p:nvSpPr>
          <p:cNvPr id="25" name="Text 4"/>
          <p:cNvSpPr/>
          <p:nvPr/>
        </p:nvSpPr>
        <p:spPr>
          <a:xfrm>
            <a:off x="3052763" y="4772025"/>
            <a:ext cx="3200400" cy="419100"/>
          </a:xfrm>
          <a:prstGeom prst="rect">
            <a:avLst/>
          </a:prstGeom>
          <a:noFill/>
          <a:ln/>
        </p:spPr>
        <p:txBody>
          <a:bodyPr vert="horz" wrap="square" lIns="0" tIns="0" rIns="0" bIns="0" rtlCol="0" anchor="t"/>
          <a:lstStyle/>
          <a:p>
            <a:pPr marL="0" indent="0" algn="ctr">
              <a:lnSpc>
                <a:spcPts val="2100"/>
              </a:lnSpc>
              <a:buNone/>
            </a:pPr>
            <a:r>
              <a:rPr lang="en-US" sz="1350" dirty="0">
                <a:solidFill>
                  <a:srgbClr val="FFFFFF"/>
                </a:solidFill>
                <a:latin typeface="Noto Sans KR" pitchFamily="34" charset="0"/>
                <a:ea typeface="Noto Sans KR" pitchFamily="34" charset="-122"/>
                <a:cs typeface="Noto Sans KR" pitchFamily="34" charset="-120"/>
              </a:rPr>
              <a:t>Visual Question Answering</a:t>
            </a:r>
            <a:endParaRPr lang="en-US" sz="1350" dirty="0"/>
          </a:p>
        </p:txBody>
      </p:sp>
      <p:sp>
        <p:nvSpPr>
          <p:cNvPr id="26" name="Text 5"/>
          <p:cNvSpPr/>
          <p:nvPr/>
        </p:nvSpPr>
        <p:spPr>
          <a:xfrm>
            <a:off x="5979795" y="4781550"/>
            <a:ext cx="1680210" cy="419100"/>
          </a:xfrm>
          <a:prstGeom prst="rect">
            <a:avLst/>
          </a:prstGeom>
          <a:noFill/>
          <a:ln/>
        </p:spPr>
        <p:txBody>
          <a:bodyPr vert="horz" wrap="square" lIns="0" tIns="0" rIns="0" bIns="0" rtlCol="0" anchor="t"/>
          <a:lstStyle/>
          <a:p>
            <a:pPr marL="0" indent="0" algn="ctr">
              <a:lnSpc>
                <a:spcPts val="2100"/>
              </a:lnSpc>
              <a:buNone/>
            </a:pPr>
            <a:r>
              <a:rPr lang="en-US" sz="1350" dirty="0">
                <a:solidFill>
                  <a:srgbClr val="FFFFFF"/>
                </a:solidFill>
                <a:latin typeface="Noto Sans KR" pitchFamily="34" charset="0"/>
                <a:ea typeface="Noto Sans KR" pitchFamily="34" charset="-122"/>
                <a:cs typeface="Noto Sans KR" pitchFamily="34" charset="-120"/>
              </a:rPr>
              <a:t>멀티모달 AI</a:t>
            </a:r>
            <a:endParaRPr lang="en-US" sz="1350" dirty="0"/>
          </a:p>
        </p:txBody>
      </p:sp>
      <p:sp>
        <p:nvSpPr>
          <p:cNvPr id="27" name="Text 6"/>
          <p:cNvSpPr/>
          <p:nvPr/>
        </p:nvSpPr>
        <p:spPr>
          <a:xfrm>
            <a:off x="7681913" y="4781550"/>
            <a:ext cx="1409700" cy="419100"/>
          </a:xfrm>
          <a:prstGeom prst="rect">
            <a:avLst/>
          </a:prstGeom>
          <a:noFill/>
          <a:ln/>
        </p:spPr>
        <p:txBody>
          <a:bodyPr vert="horz" wrap="square" lIns="0" tIns="0" rIns="0" bIns="0" rtlCol="0" anchor="t"/>
          <a:lstStyle/>
          <a:p>
            <a:pPr marL="0" indent="0" algn="ctr">
              <a:lnSpc>
                <a:spcPts val="2100"/>
              </a:lnSpc>
              <a:buNone/>
            </a:pPr>
            <a:r>
              <a:rPr lang="en-US" sz="1350" dirty="0">
                <a:solidFill>
                  <a:srgbClr val="FFFFFF"/>
                </a:solidFill>
                <a:latin typeface="Noto Sans KR" pitchFamily="34" charset="0"/>
                <a:ea typeface="Noto Sans KR" pitchFamily="34" charset="-122"/>
                <a:cs typeface="Noto Sans KR" pitchFamily="34" charset="-120"/>
              </a:rPr>
              <a:t>효율적 학습</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10" name="Image 8" descr="preencoded.png"/>
          <p:cNvPicPr>
            <a:picLocks noChangeAspect="1"/>
          </p:cNvPicPr>
          <p:nvPr/>
        </p:nvPicPr>
        <p:blipFill>
          <a:blip r:embed="rId8"/>
          <a:stretch>
            <a:fillRect/>
          </a:stretch>
        </p:blipFill>
        <p:spPr>
          <a:xfrm>
            <a:off x="2819533" y="1933575"/>
            <a:ext cx="142875" cy="228600"/>
          </a:xfrm>
          <a:prstGeom prst="rect">
            <a:avLst/>
          </a:prstGeom>
        </p:spPr>
      </p:pic>
      <p:pic>
        <p:nvPicPr>
          <p:cNvPr id="11" name="Image 9" descr="preencoded.png"/>
          <p:cNvPicPr>
            <a:picLocks noChangeAspect="1"/>
          </p:cNvPicPr>
          <p:nvPr/>
        </p:nvPicPr>
        <p:blipFill>
          <a:blip r:embed="rId9"/>
          <a:stretch>
            <a:fillRect/>
          </a:stretch>
        </p:blipFill>
        <p:spPr>
          <a:xfrm>
            <a:off x="3342984" y="1085850"/>
            <a:ext cx="2133600" cy="1905000"/>
          </a:xfrm>
          <a:prstGeom prst="rect">
            <a:avLst/>
          </a:prstGeom>
        </p:spPr>
      </p:pic>
      <p:pic>
        <p:nvPicPr>
          <p:cNvPr id="12" name="Image 10" descr="preencoded.png"/>
          <p:cNvPicPr>
            <a:picLocks noChangeAspect="1"/>
          </p:cNvPicPr>
          <p:nvPr/>
        </p:nvPicPr>
        <p:blipFill>
          <a:blip r:embed="rId10"/>
          <a:stretch>
            <a:fillRect/>
          </a:stretch>
        </p:blipFill>
        <p:spPr>
          <a:xfrm>
            <a:off x="4124034" y="1238250"/>
            <a:ext cx="571500" cy="571500"/>
          </a:xfrm>
          <a:prstGeom prst="rect">
            <a:avLst/>
          </a:prstGeom>
        </p:spPr>
      </p:pic>
      <p:pic>
        <p:nvPicPr>
          <p:cNvPr id="13" name="Image 11" descr="preencoded.png"/>
          <p:cNvPicPr>
            <a:picLocks noChangeAspect="1"/>
          </p:cNvPicPr>
          <p:nvPr/>
        </p:nvPicPr>
        <p:blipFill>
          <a:blip r:embed="rId11"/>
          <a:stretch>
            <a:fillRect/>
          </a:stretch>
        </p:blipFill>
        <p:spPr>
          <a:xfrm>
            <a:off x="4295484" y="1371600"/>
            <a:ext cx="228600" cy="304800"/>
          </a:xfrm>
          <a:prstGeom prst="rect">
            <a:avLst/>
          </a:prstGeom>
        </p:spPr>
      </p:pic>
      <p:pic>
        <p:nvPicPr>
          <p:cNvPr id="14" name="Image 12" descr="preencoded.png"/>
          <p:cNvPicPr>
            <a:picLocks noChangeAspect="1"/>
          </p:cNvPicPr>
          <p:nvPr/>
        </p:nvPicPr>
        <p:blipFill>
          <a:blip r:embed="rId8"/>
          <a:stretch>
            <a:fillRect/>
          </a:stretch>
        </p:blipFill>
        <p:spPr>
          <a:xfrm>
            <a:off x="5900591" y="1933575"/>
            <a:ext cx="142875" cy="228600"/>
          </a:xfrm>
          <a:prstGeom prst="rect">
            <a:avLst/>
          </a:prstGeom>
        </p:spPr>
      </p:pic>
      <p:pic>
        <p:nvPicPr>
          <p:cNvPr id="15" name="Image 13" descr="preencoded.png"/>
          <p:cNvPicPr>
            <a:picLocks noChangeAspect="1"/>
          </p:cNvPicPr>
          <p:nvPr/>
        </p:nvPicPr>
        <p:blipFill>
          <a:blip r:embed="rId9"/>
          <a:stretch>
            <a:fillRect/>
          </a:stretch>
        </p:blipFill>
        <p:spPr>
          <a:xfrm>
            <a:off x="6486234" y="1085850"/>
            <a:ext cx="2133600" cy="1905000"/>
          </a:xfrm>
          <a:prstGeom prst="rect">
            <a:avLst/>
          </a:prstGeom>
        </p:spPr>
      </p:pic>
      <p:pic>
        <p:nvPicPr>
          <p:cNvPr id="16" name="Image 14" descr="preencoded.png"/>
          <p:cNvPicPr>
            <a:picLocks noChangeAspect="1"/>
          </p:cNvPicPr>
          <p:nvPr/>
        </p:nvPicPr>
        <p:blipFill>
          <a:blip r:embed="rId12"/>
          <a:stretch>
            <a:fillRect/>
          </a:stretch>
        </p:blipFill>
        <p:spPr>
          <a:xfrm>
            <a:off x="7267284" y="1238250"/>
            <a:ext cx="571500" cy="571500"/>
          </a:xfrm>
          <a:prstGeom prst="rect">
            <a:avLst/>
          </a:prstGeom>
        </p:spPr>
      </p:pic>
      <p:pic>
        <p:nvPicPr>
          <p:cNvPr id="17" name="Image 15" descr="preencoded.png"/>
          <p:cNvPicPr>
            <a:picLocks noChangeAspect="1"/>
          </p:cNvPicPr>
          <p:nvPr/>
        </p:nvPicPr>
        <p:blipFill>
          <a:blip r:embed="rId13"/>
          <a:stretch>
            <a:fillRect/>
          </a:stretch>
        </p:blipFill>
        <p:spPr>
          <a:xfrm>
            <a:off x="7410159" y="1371600"/>
            <a:ext cx="285750" cy="304800"/>
          </a:xfrm>
          <a:prstGeom prst="rect">
            <a:avLst/>
          </a:prstGeom>
        </p:spPr>
      </p:pic>
      <p:pic>
        <p:nvPicPr>
          <p:cNvPr id="18" name="Image 16" descr="preencoded.png"/>
          <p:cNvPicPr>
            <a:picLocks noChangeAspect="1"/>
          </p:cNvPicPr>
          <p:nvPr/>
        </p:nvPicPr>
        <p:blipFill>
          <a:blip r:embed="rId8"/>
          <a:stretch>
            <a:fillRect/>
          </a:stretch>
        </p:blipFill>
        <p:spPr>
          <a:xfrm>
            <a:off x="9062602" y="1933575"/>
            <a:ext cx="142875" cy="228600"/>
          </a:xfrm>
          <a:prstGeom prst="rect">
            <a:avLst/>
          </a:prstGeom>
        </p:spPr>
      </p:pic>
      <p:pic>
        <p:nvPicPr>
          <p:cNvPr id="19" name="Image 17" descr="preencoded.png"/>
          <p:cNvPicPr>
            <a:picLocks noChangeAspect="1"/>
          </p:cNvPicPr>
          <p:nvPr/>
        </p:nvPicPr>
        <p:blipFill>
          <a:blip r:embed="rId9"/>
          <a:stretch>
            <a:fillRect/>
          </a:stretch>
        </p:blipFill>
        <p:spPr>
          <a:xfrm>
            <a:off x="9753600" y="1085850"/>
            <a:ext cx="2133600" cy="1905000"/>
          </a:xfrm>
          <a:prstGeom prst="rect">
            <a:avLst/>
          </a:prstGeom>
        </p:spPr>
      </p:pic>
      <p:pic>
        <p:nvPicPr>
          <p:cNvPr id="20" name="Image 18" descr="preencoded.png"/>
          <p:cNvPicPr>
            <a:picLocks noChangeAspect="1"/>
          </p:cNvPicPr>
          <p:nvPr/>
        </p:nvPicPr>
        <p:blipFill>
          <a:blip r:embed="rId14"/>
          <a:stretch>
            <a:fillRect/>
          </a:stretch>
        </p:blipFill>
        <p:spPr>
          <a:xfrm>
            <a:off x="10534650" y="1238250"/>
            <a:ext cx="571500" cy="571500"/>
          </a:xfrm>
          <a:prstGeom prst="rect">
            <a:avLst/>
          </a:prstGeom>
        </p:spPr>
      </p:pic>
      <p:pic>
        <p:nvPicPr>
          <p:cNvPr id="21" name="Image 19" descr="preencoded.png"/>
          <p:cNvPicPr>
            <a:picLocks noChangeAspect="1"/>
          </p:cNvPicPr>
          <p:nvPr/>
        </p:nvPicPr>
        <p:blipFill>
          <a:blip r:embed="rId15"/>
          <a:stretch>
            <a:fillRect/>
          </a:stretch>
        </p:blipFill>
        <p:spPr>
          <a:xfrm>
            <a:off x="10720388" y="1371600"/>
            <a:ext cx="200025" cy="304800"/>
          </a:xfrm>
          <a:prstGeom prst="rect">
            <a:avLst/>
          </a:prstGeom>
        </p:spPr>
      </p:pic>
      <p:pic>
        <p:nvPicPr>
          <p:cNvPr id="26" name="Image 24" descr="preencoded.png"/>
          <p:cNvPicPr>
            <a:picLocks noChangeAspect="1"/>
          </p:cNvPicPr>
          <p:nvPr/>
        </p:nvPicPr>
        <p:blipFill>
          <a:blip r:embed="rId16"/>
          <a:stretch>
            <a:fillRect/>
          </a:stretch>
        </p:blipFill>
        <p:spPr>
          <a:xfrm>
            <a:off x="304800" y="3390900"/>
            <a:ext cx="11582400" cy="2667000"/>
          </a:xfrm>
          <a:prstGeom prst="rect">
            <a:avLst/>
          </a:prstGeom>
        </p:spPr>
      </p:pic>
      <p:pic>
        <p:nvPicPr>
          <p:cNvPr id="27" name="Image 25" descr="preencoded.png"/>
          <p:cNvPicPr>
            <a:picLocks noChangeAspect="1"/>
          </p:cNvPicPr>
          <p:nvPr/>
        </p:nvPicPr>
        <p:blipFill>
          <a:blip r:embed="rId17"/>
          <a:stretch>
            <a:fillRect/>
          </a:stretch>
        </p:blipFill>
        <p:spPr>
          <a:xfrm>
            <a:off x="533400" y="4124325"/>
            <a:ext cx="171450" cy="171450"/>
          </a:xfrm>
          <a:prstGeom prst="rect">
            <a:avLst/>
          </a:prstGeom>
        </p:spPr>
      </p:pic>
      <p:pic>
        <p:nvPicPr>
          <p:cNvPr id="28" name="Image 26" descr="preencoded.png"/>
          <p:cNvPicPr>
            <a:picLocks noChangeAspect="1"/>
          </p:cNvPicPr>
          <p:nvPr/>
        </p:nvPicPr>
        <p:blipFill>
          <a:blip r:embed="rId17"/>
          <a:stretch>
            <a:fillRect/>
          </a:stretch>
        </p:blipFill>
        <p:spPr>
          <a:xfrm>
            <a:off x="533400" y="5000625"/>
            <a:ext cx="171450" cy="171450"/>
          </a:xfrm>
          <a:prstGeom prst="rect">
            <a:avLst/>
          </a:prstGeom>
        </p:spPr>
      </p:pic>
      <p:pic>
        <p:nvPicPr>
          <p:cNvPr id="29" name="Image 27" descr="preencoded.png"/>
          <p:cNvPicPr>
            <a:picLocks noChangeAspect="1"/>
          </p:cNvPicPr>
          <p:nvPr/>
        </p:nvPicPr>
        <p:blipFill>
          <a:blip r:embed="rId17"/>
          <a:stretch>
            <a:fillRect/>
          </a:stretch>
        </p:blipFill>
        <p:spPr>
          <a:xfrm>
            <a:off x="6210300" y="4200525"/>
            <a:ext cx="171450" cy="171450"/>
          </a:xfrm>
          <a:prstGeom prst="rect">
            <a:avLst/>
          </a:prstGeom>
        </p:spPr>
      </p:pic>
      <p:pic>
        <p:nvPicPr>
          <p:cNvPr id="30" name="Image 28" descr="preencoded.png"/>
          <p:cNvPicPr>
            <a:picLocks noChangeAspect="1"/>
          </p:cNvPicPr>
          <p:nvPr/>
        </p:nvPicPr>
        <p:blipFill>
          <a:blip r:embed="rId17"/>
          <a:stretch>
            <a:fillRect/>
          </a:stretch>
        </p:blipFill>
        <p:spPr>
          <a:xfrm>
            <a:off x="6210300" y="5019675"/>
            <a:ext cx="171450" cy="171450"/>
          </a:xfrm>
          <a:prstGeom prst="rect">
            <a:avLst/>
          </a:prstGeom>
        </p:spPr>
      </p:pic>
      <p:sp>
        <p:nvSpPr>
          <p:cNvPr id="31" name="Text 0"/>
          <p:cNvSpPr/>
          <p:nvPr/>
        </p:nvSpPr>
        <p:spPr>
          <a:xfrm>
            <a:off x="381000" y="152400"/>
            <a:ext cx="3887986"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최종 </a:t>
            </a:r>
            <a:r>
              <a:rPr lang="en-US" sz="2700" b="1" dirty="0" err="1">
                <a:solidFill>
                  <a:srgbClr val="FFFFFF"/>
                </a:solidFill>
                <a:latin typeface="Noto Sans KR" pitchFamily="34" charset="0"/>
                <a:ea typeface="Noto Sans KR" pitchFamily="34" charset="-122"/>
                <a:cs typeface="Noto Sans KR" pitchFamily="34" charset="-120"/>
              </a:rPr>
              <a:t>학습</a:t>
            </a:r>
            <a:r>
              <a:rPr lang="en-US" sz="2700" b="1" dirty="0">
                <a:solidFill>
                  <a:srgbClr val="FFFFFF"/>
                </a:solidFill>
                <a:latin typeface="Noto Sans KR" pitchFamily="34" charset="0"/>
                <a:ea typeface="Noto Sans KR" pitchFamily="34" charset="-122"/>
                <a:cs typeface="Noto Sans KR" pitchFamily="34" charset="-120"/>
              </a:rPr>
              <a:t> </a:t>
            </a:r>
            <a:r>
              <a:rPr lang="en-US" sz="2700" b="1" dirty="0" err="1">
                <a:solidFill>
                  <a:srgbClr val="FFFFFF"/>
                </a:solidFill>
                <a:latin typeface="Noto Sans KR" pitchFamily="34" charset="0"/>
                <a:ea typeface="Noto Sans KR" pitchFamily="34" charset="-122"/>
                <a:cs typeface="Noto Sans KR" pitchFamily="34" charset="-120"/>
              </a:rPr>
              <a:t>파이프라인</a:t>
            </a:r>
            <a:endParaRPr lang="en-US" sz="2700" dirty="0"/>
          </a:p>
        </p:txBody>
      </p:sp>
      <p:sp>
        <p:nvSpPr>
          <p:cNvPr id="34" name="Text 3"/>
          <p:cNvSpPr/>
          <p:nvPr/>
        </p:nvSpPr>
        <p:spPr>
          <a:xfrm>
            <a:off x="3701124" y="1924050"/>
            <a:ext cx="141732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VQA 모델 입력</a:t>
            </a:r>
            <a:endParaRPr lang="en-US" sz="1500" dirty="0"/>
          </a:p>
        </p:txBody>
      </p:sp>
      <p:sp>
        <p:nvSpPr>
          <p:cNvPr id="35" name="Text 4"/>
          <p:cNvSpPr/>
          <p:nvPr/>
        </p:nvSpPr>
        <p:spPr>
          <a:xfrm>
            <a:off x="3495384" y="2266950"/>
            <a:ext cx="18288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333333"/>
                </a:solidFill>
                <a:latin typeface="Noto Sans KR" pitchFamily="34" charset="0"/>
                <a:ea typeface="Noto Sans KR" pitchFamily="34" charset="-122"/>
                <a:cs typeface="Noto Sans KR" pitchFamily="34" charset="-120"/>
              </a:rPr>
              <a:t>이미지와 번역된 영어 질문을 Qwen/Qwen3-VL-8B-Instruct 모델에 입력</a:t>
            </a:r>
            <a:endParaRPr lang="en-US" sz="1050" dirty="0"/>
          </a:p>
        </p:txBody>
      </p:sp>
      <p:sp>
        <p:nvSpPr>
          <p:cNvPr id="36" name="Text 5"/>
          <p:cNvSpPr/>
          <p:nvPr/>
        </p:nvSpPr>
        <p:spPr>
          <a:xfrm>
            <a:off x="7015824" y="1924050"/>
            <a:ext cx="107442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LoRA 학습</a:t>
            </a:r>
            <a:endParaRPr lang="en-US" sz="1500" dirty="0"/>
          </a:p>
        </p:txBody>
      </p:sp>
      <p:sp>
        <p:nvSpPr>
          <p:cNvPr id="37" name="Text 6"/>
          <p:cNvSpPr/>
          <p:nvPr/>
        </p:nvSpPr>
        <p:spPr>
          <a:xfrm>
            <a:off x="6638634" y="2266950"/>
            <a:ext cx="18288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333333"/>
                </a:solidFill>
                <a:latin typeface="Noto Sans KR" pitchFamily="34" charset="0"/>
                <a:ea typeface="Noto Sans KR" pitchFamily="34" charset="-122"/>
                <a:cs typeface="Noto Sans KR" pitchFamily="34" charset="-120"/>
              </a:rPr>
              <a:t>LoRA 기법을 사용하여 모델을 미세 조정하고 GRAD_ACCUM을 활용하여 학습 효율성 향상</a:t>
            </a:r>
            <a:endParaRPr lang="en-US" sz="1050" dirty="0"/>
          </a:p>
        </p:txBody>
      </p:sp>
      <p:sp>
        <p:nvSpPr>
          <p:cNvPr id="38" name="Text 7"/>
          <p:cNvSpPr/>
          <p:nvPr/>
        </p:nvSpPr>
        <p:spPr>
          <a:xfrm>
            <a:off x="10066020" y="1924050"/>
            <a:ext cx="150876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체크포인트 저장</a:t>
            </a:r>
            <a:endParaRPr lang="en-US" sz="1500" dirty="0"/>
          </a:p>
        </p:txBody>
      </p:sp>
      <p:sp>
        <p:nvSpPr>
          <p:cNvPr id="39" name="Text 8"/>
          <p:cNvSpPr/>
          <p:nvPr/>
        </p:nvSpPr>
        <p:spPr>
          <a:xfrm>
            <a:off x="9906000" y="2266950"/>
            <a:ext cx="18288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333333"/>
                </a:solidFill>
                <a:latin typeface="Noto Sans KR" pitchFamily="34" charset="0"/>
                <a:ea typeface="Noto Sans KR" pitchFamily="34" charset="-122"/>
                <a:cs typeface="Noto Sans KR" pitchFamily="34" charset="-120"/>
              </a:rPr>
              <a:t>학습 중간에 가중치를 주기적으로 저장하여 Colab 런타임 종료에도 안전하게 유지</a:t>
            </a:r>
            <a:endParaRPr lang="en-US" sz="1050" dirty="0"/>
          </a:p>
        </p:txBody>
      </p:sp>
      <p:sp>
        <p:nvSpPr>
          <p:cNvPr id="42" name="Text 11"/>
          <p:cNvSpPr/>
          <p:nvPr/>
        </p:nvSpPr>
        <p:spPr>
          <a:xfrm>
            <a:off x="533400" y="3619500"/>
            <a:ext cx="11125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6B21A8"/>
                </a:solidFill>
                <a:latin typeface="Noto Sans KR" pitchFamily="34" charset="0"/>
                <a:ea typeface="Noto Sans KR" pitchFamily="34" charset="-122"/>
                <a:cs typeface="Noto Sans KR" pitchFamily="34" charset="-120"/>
              </a:rPr>
              <a:t>학습 파이프라인 상세 설명</a:t>
            </a:r>
            <a:endParaRPr lang="en-US" sz="1800" dirty="0"/>
          </a:p>
        </p:txBody>
      </p:sp>
      <p:sp>
        <p:nvSpPr>
          <p:cNvPr id="43" name="Text 12"/>
          <p:cNvSpPr/>
          <p:nvPr/>
        </p:nvSpPr>
        <p:spPr>
          <a:xfrm>
            <a:off x="781050" y="4076700"/>
            <a:ext cx="54483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모델 아키텍처</a:t>
            </a:r>
            <a:endParaRPr lang="en-US" sz="1350" dirty="0"/>
          </a:p>
        </p:txBody>
      </p:sp>
      <p:sp>
        <p:nvSpPr>
          <p:cNvPr id="44" name="Text 13"/>
          <p:cNvSpPr/>
          <p:nvPr/>
        </p:nvSpPr>
        <p:spPr>
          <a:xfrm>
            <a:off x="762000" y="441960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Qwen/Qwen3-VL-8B-Instruct 모델을 기반으로 하여 영어 질문에 대한 답변 생성</a:t>
            </a:r>
            <a:endParaRPr lang="en-US" sz="1200" dirty="0"/>
          </a:p>
        </p:txBody>
      </p:sp>
      <p:sp>
        <p:nvSpPr>
          <p:cNvPr id="45" name="Text 14"/>
          <p:cNvSpPr/>
          <p:nvPr/>
        </p:nvSpPr>
        <p:spPr>
          <a:xfrm>
            <a:off x="781050" y="4953000"/>
            <a:ext cx="54483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미세 조정 기법</a:t>
            </a:r>
            <a:endParaRPr lang="en-US" sz="1350" dirty="0"/>
          </a:p>
        </p:txBody>
      </p:sp>
      <p:sp>
        <p:nvSpPr>
          <p:cNvPr id="46" name="Text 15"/>
          <p:cNvSpPr/>
          <p:nvPr/>
        </p:nvSpPr>
        <p:spPr>
          <a:xfrm>
            <a:off x="762000" y="529590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LoRA (Low-Rank Adaptation) 기법을 사용하여 모델 파라미터 수를 줄이면서도 효과적인 학습 </a:t>
            </a:r>
            <a:r>
              <a:rPr lang="en-US" sz="1200" dirty="0" err="1">
                <a:solidFill>
                  <a:srgbClr val="333333"/>
                </a:solidFill>
                <a:latin typeface="Noto Sans KR" pitchFamily="34" charset="0"/>
                <a:ea typeface="Noto Sans KR" pitchFamily="34" charset="-122"/>
                <a:cs typeface="Noto Sans KR" pitchFamily="34" charset="-120"/>
              </a:rPr>
              <a:t>가능하도록</a:t>
            </a:r>
            <a:r>
              <a:rPr lang="en-US" sz="1200" dirty="0">
                <a:solidFill>
                  <a:srgbClr val="333333"/>
                </a:solidFill>
                <a:latin typeface="Noto Sans KR" pitchFamily="34" charset="0"/>
                <a:ea typeface="Noto Sans KR" pitchFamily="34" charset="-122"/>
                <a:cs typeface="Noto Sans KR" pitchFamily="34" charset="-120"/>
              </a:rPr>
              <a:t> </a:t>
            </a:r>
            <a:r>
              <a:rPr lang="ko-KR" altLang="en-US" sz="1200" dirty="0">
                <a:solidFill>
                  <a:srgbClr val="333333"/>
                </a:solidFill>
                <a:latin typeface="Noto Sans KR" pitchFamily="34" charset="0"/>
                <a:ea typeface="Noto Sans KR" pitchFamily="34" charset="-122"/>
                <a:cs typeface="Noto Sans KR" pitchFamily="34" charset="-120"/>
              </a:rPr>
              <a:t>했습니다</a:t>
            </a:r>
            <a:endParaRPr lang="en-US" sz="1200" dirty="0"/>
          </a:p>
        </p:txBody>
      </p:sp>
      <p:pic>
        <p:nvPicPr>
          <p:cNvPr id="51" name="Image 9" descr="preencoded.png">
            <a:extLst>
              <a:ext uri="{FF2B5EF4-FFF2-40B4-BE49-F238E27FC236}">
                <a16:creationId xmlns:a16="http://schemas.microsoft.com/office/drawing/2014/main" id="{60304839-E855-4E87-B789-AAA86A0D7A33}"/>
              </a:ext>
            </a:extLst>
          </p:cNvPr>
          <p:cNvPicPr>
            <a:picLocks noChangeAspect="1"/>
          </p:cNvPicPr>
          <p:nvPr/>
        </p:nvPicPr>
        <p:blipFill>
          <a:blip r:embed="rId9"/>
          <a:stretch>
            <a:fillRect/>
          </a:stretch>
        </p:blipFill>
        <p:spPr>
          <a:xfrm>
            <a:off x="323984" y="1085850"/>
            <a:ext cx="2133600" cy="1905000"/>
          </a:xfrm>
          <a:prstGeom prst="rect">
            <a:avLst/>
          </a:prstGeom>
        </p:spPr>
      </p:pic>
      <p:sp>
        <p:nvSpPr>
          <p:cNvPr id="47" name="Text 16"/>
          <p:cNvSpPr/>
          <p:nvPr/>
        </p:nvSpPr>
        <p:spPr>
          <a:xfrm>
            <a:off x="6457950" y="4152900"/>
            <a:ext cx="54483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하이퍼파라미터</a:t>
            </a:r>
            <a:endParaRPr lang="en-US" sz="1350" dirty="0"/>
          </a:p>
        </p:txBody>
      </p:sp>
      <p:sp>
        <p:nvSpPr>
          <p:cNvPr id="48" name="Text 17"/>
          <p:cNvSpPr/>
          <p:nvPr/>
        </p:nvSpPr>
        <p:spPr>
          <a:xfrm>
            <a:off x="6438900" y="4495800"/>
            <a:ext cx="626364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BATCH_SIZE: 1, GRAD_ACCUM: 4 (실질 배치 크기: 4), LEARNING_RATE: 5e-5</a:t>
            </a:r>
            <a:endParaRPr lang="en-US" sz="1200" dirty="0"/>
          </a:p>
        </p:txBody>
      </p:sp>
      <p:sp>
        <p:nvSpPr>
          <p:cNvPr id="49" name="Text 18"/>
          <p:cNvSpPr/>
          <p:nvPr/>
        </p:nvSpPr>
        <p:spPr>
          <a:xfrm>
            <a:off x="6457950" y="4972050"/>
            <a:ext cx="54483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학습 안정성 확보</a:t>
            </a:r>
            <a:endParaRPr lang="en-US" sz="1350" dirty="0"/>
          </a:p>
        </p:txBody>
      </p:sp>
      <p:sp>
        <p:nvSpPr>
          <p:cNvPr id="50" name="Text 19"/>
          <p:cNvSpPr/>
          <p:nvPr/>
        </p:nvSpPr>
        <p:spPr>
          <a:xfrm>
            <a:off x="6438900" y="531495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체크포인트 저장 주기를 400스텝으로 설정하여 학습 중단 시에도 대부분의 진행 상황을 복구 </a:t>
            </a:r>
            <a:r>
              <a:rPr lang="en-US" sz="1200" dirty="0" err="1">
                <a:solidFill>
                  <a:srgbClr val="333333"/>
                </a:solidFill>
                <a:latin typeface="Noto Sans KR" pitchFamily="34" charset="0"/>
                <a:ea typeface="Noto Sans KR" pitchFamily="34" charset="-122"/>
                <a:cs typeface="Noto Sans KR" pitchFamily="34" charset="-120"/>
              </a:rPr>
              <a:t>가능하도록</a:t>
            </a:r>
            <a:r>
              <a:rPr lang="en-US" sz="1200" dirty="0">
                <a:solidFill>
                  <a:srgbClr val="333333"/>
                </a:solidFill>
                <a:latin typeface="Noto Sans KR" pitchFamily="34" charset="0"/>
                <a:ea typeface="Noto Sans KR" pitchFamily="34" charset="-122"/>
                <a:cs typeface="Noto Sans KR" pitchFamily="34" charset="-120"/>
              </a:rPr>
              <a:t> </a:t>
            </a:r>
            <a:r>
              <a:rPr lang="ko-KR" altLang="en-US" sz="1200" dirty="0">
                <a:solidFill>
                  <a:srgbClr val="333333"/>
                </a:solidFill>
                <a:latin typeface="Noto Sans KR" pitchFamily="34" charset="0"/>
                <a:ea typeface="Noto Sans KR" pitchFamily="34" charset="-122"/>
                <a:cs typeface="Noto Sans KR" pitchFamily="34" charset="-120"/>
              </a:rPr>
              <a:t>했습니다</a:t>
            </a:r>
            <a:endParaRPr lang="en-US" sz="1200" dirty="0"/>
          </a:p>
        </p:txBody>
      </p:sp>
      <p:pic>
        <p:nvPicPr>
          <p:cNvPr id="8" name="Image 6" descr="preencoded.png"/>
          <p:cNvPicPr>
            <a:picLocks noChangeAspect="1"/>
          </p:cNvPicPr>
          <p:nvPr/>
        </p:nvPicPr>
        <p:blipFill>
          <a:blip r:embed="rId18"/>
          <a:stretch>
            <a:fillRect/>
          </a:stretch>
        </p:blipFill>
        <p:spPr>
          <a:xfrm>
            <a:off x="1085850" y="1143000"/>
            <a:ext cx="571500" cy="571500"/>
          </a:xfrm>
          <a:prstGeom prst="rect">
            <a:avLst/>
          </a:prstGeom>
        </p:spPr>
      </p:pic>
      <p:pic>
        <p:nvPicPr>
          <p:cNvPr id="9" name="Image 7" descr="preencoded.png"/>
          <p:cNvPicPr>
            <a:picLocks noChangeAspect="1"/>
          </p:cNvPicPr>
          <p:nvPr/>
        </p:nvPicPr>
        <p:blipFill>
          <a:blip r:embed="rId19"/>
          <a:stretch>
            <a:fillRect/>
          </a:stretch>
        </p:blipFill>
        <p:spPr>
          <a:xfrm>
            <a:off x="1228725" y="1276350"/>
            <a:ext cx="285750" cy="304800"/>
          </a:xfrm>
          <a:prstGeom prst="rect">
            <a:avLst/>
          </a:prstGeom>
        </p:spPr>
      </p:pic>
      <p:sp>
        <p:nvSpPr>
          <p:cNvPr id="32" name="Text 1"/>
          <p:cNvSpPr/>
          <p:nvPr/>
        </p:nvSpPr>
        <p:spPr>
          <a:xfrm>
            <a:off x="582930" y="1828800"/>
            <a:ext cx="157734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한국어 질문 번역</a:t>
            </a:r>
            <a:endParaRPr lang="en-US" sz="1500" dirty="0"/>
          </a:p>
        </p:txBody>
      </p:sp>
      <p:sp>
        <p:nvSpPr>
          <p:cNvPr id="33" name="Text 2"/>
          <p:cNvSpPr/>
          <p:nvPr/>
        </p:nvSpPr>
        <p:spPr>
          <a:xfrm>
            <a:off x="457200" y="2171700"/>
            <a:ext cx="1905000" cy="762000"/>
          </a:xfrm>
          <a:prstGeom prst="rect">
            <a:avLst/>
          </a:prstGeom>
          <a:noFill/>
          <a:ln/>
        </p:spPr>
        <p:txBody>
          <a:bodyPr vert="horz" wrap="square" lIns="0" tIns="0" rIns="0" bIns="0" rtlCol="0" anchor="t"/>
          <a:lstStyle/>
          <a:p>
            <a:pPr marL="0" indent="0" algn="ctr">
              <a:lnSpc>
                <a:spcPts val="1500"/>
              </a:lnSpc>
              <a:buNone/>
            </a:pPr>
            <a:r>
              <a:rPr lang="en-US" sz="1050" dirty="0">
                <a:solidFill>
                  <a:srgbClr val="333333"/>
                </a:solidFill>
                <a:latin typeface="Noto Sans KR" pitchFamily="34" charset="0"/>
                <a:ea typeface="Noto Sans KR" pitchFamily="34" charset="-122"/>
                <a:cs typeface="Noto Sans KR" pitchFamily="34" charset="-120"/>
              </a:rPr>
              <a:t>Facebook/mbart-large-50-many-to-many-mmt 모델을 사용하여 한국어 질문을 영어로 번역</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228600" y="914400"/>
            <a:ext cx="6781800" cy="3390900"/>
          </a:xfrm>
          <a:prstGeom prst="rect">
            <a:avLst/>
          </a:prstGeom>
        </p:spPr>
      </p:pic>
      <p:pic>
        <p:nvPicPr>
          <p:cNvPr id="8" name="Image 6" descr="preencoded.png"/>
          <p:cNvPicPr>
            <a:picLocks noChangeAspect="1"/>
          </p:cNvPicPr>
          <p:nvPr/>
        </p:nvPicPr>
        <p:blipFill>
          <a:blip r:embed="rId9"/>
          <a:stretch>
            <a:fillRect/>
          </a:stretch>
        </p:blipFill>
        <p:spPr>
          <a:xfrm>
            <a:off x="381000" y="1104900"/>
            <a:ext cx="228600" cy="228600"/>
          </a:xfrm>
          <a:prstGeom prst="rect">
            <a:avLst/>
          </a:prstGeom>
        </p:spPr>
      </p:pic>
      <p:pic>
        <p:nvPicPr>
          <p:cNvPr id="9" name="Image 7" descr="preencoded.png"/>
          <p:cNvPicPr>
            <a:picLocks noChangeAspect="1"/>
          </p:cNvPicPr>
          <p:nvPr/>
        </p:nvPicPr>
        <p:blipFill>
          <a:blip r:embed="rId10"/>
          <a:stretch>
            <a:fillRect/>
          </a:stretch>
        </p:blipFill>
        <p:spPr>
          <a:xfrm>
            <a:off x="381000" y="1447800"/>
            <a:ext cx="6477000" cy="2438400"/>
          </a:xfrm>
          <a:prstGeom prst="rect">
            <a:avLst/>
          </a:prstGeom>
        </p:spPr>
      </p:pic>
      <p:pic>
        <p:nvPicPr>
          <p:cNvPr id="10" name="Image 8" descr="preencoded.png"/>
          <p:cNvPicPr>
            <a:picLocks noChangeAspect="1"/>
          </p:cNvPicPr>
          <p:nvPr/>
        </p:nvPicPr>
        <p:blipFill>
          <a:blip r:embed="rId11"/>
          <a:stretch>
            <a:fillRect/>
          </a:stretch>
        </p:blipFill>
        <p:spPr>
          <a:xfrm>
            <a:off x="7162800" y="914400"/>
            <a:ext cx="4800600" cy="3390900"/>
          </a:xfrm>
          <a:prstGeom prst="rect">
            <a:avLst/>
          </a:prstGeom>
        </p:spPr>
      </p:pic>
      <p:pic>
        <p:nvPicPr>
          <p:cNvPr id="11" name="Image 9" descr="preencoded.png"/>
          <p:cNvPicPr>
            <a:picLocks noChangeAspect="1"/>
          </p:cNvPicPr>
          <p:nvPr/>
        </p:nvPicPr>
        <p:blipFill>
          <a:blip r:embed="rId12"/>
          <a:stretch>
            <a:fillRect/>
          </a:stretch>
        </p:blipFill>
        <p:spPr>
          <a:xfrm>
            <a:off x="7315200" y="1104900"/>
            <a:ext cx="257175" cy="228600"/>
          </a:xfrm>
          <a:prstGeom prst="rect">
            <a:avLst/>
          </a:prstGeom>
        </p:spPr>
      </p:pic>
      <p:pic>
        <p:nvPicPr>
          <p:cNvPr id="12" name="Image 10" descr="preencoded.png"/>
          <p:cNvPicPr>
            <a:picLocks noChangeAspect="1"/>
          </p:cNvPicPr>
          <p:nvPr/>
        </p:nvPicPr>
        <p:blipFill>
          <a:blip r:embed="rId13"/>
          <a:stretch>
            <a:fillRect/>
          </a:stretch>
        </p:blipFill>
        <p:spPr>
          <a:xfrm>
            <a:off x="7315200" y="1447800"/>
            <a:ext cx="4495800" cy="381000"/>
          </a:xfrm>
          <a:prstGeom prst="rect">
            <a:avLst/>
          </a:prstGeom>
        </p:spPr>
      </p:pic>
      <p:pic>
        <p:nvPicPr>
          <p:cNvPr id="13" name="Image 11" descr="preencoded.png"/>
          <p:cNvPicPr>
            <a:picLocks noChangeAspect="1"/>
          </p:cNvPicPr>
          <p:nvPr/>
        </p:nvPicPr>
        <p:blipFill>
          <a:blip r:embed="rId14"/>
          <a:stretch>
            <a:fillRect/>
          </a:stretch>
        </p:blipFill>
        <p:spPr>
          <a:xfrm>
            <a:off x="7315200" y="1828800"/>
            <a:ext cx="4495800" cy="381000"/>
          </a:xfrm>
          <a:prstGeom prst="rect">
            <a:avLst/>
          </a:prstGeom>
        </p:spPr>
      </p:pic>
      <p:pic>
        <p:nvPicPr>
          <p:cNvPr id="14" name="Image 12" descr="preencoded.png"/>
          <p:cNvPicPr>
            <a:picLocks noChangeAspect="1"/>
          </p:cNvPicPr>
          <p:nvPr/>
        </p:nvPicPr>
        <p:blipFill>
          <a:blip r:embed="rId15"/>
          <a:stretch>
            <a:fillRect/>
          </a:stretch>
        </p:blipFill>
        <p:spPr>
          <a:xfrm>
            <a:off x="10478839" y="1828800"/>
            <a:ext cx="1332161" cy="381000"/>
          </a:xfrm>
          <a:prstGeom prst="rect">
            <a:avLst/>
          </a:prstGeom>
        </p:spPr>
      </p:pic>
      <p:pic>
        <p:nvPicPr>
          <p:cNvPr id="15" name="Image 13" descr="preencoded.png"/>
          <p:cNvPicPr>
            <a:picLocks noChangeAspect="1"/>
          </p:cNvPicPr>
          <p:nvPr/>
        </p:nvPicPr>
        <p:blipFill>
          <a:blip r:embed="rId14"/>
          <a:stretch>
            <a:fillRect/>
          </a:stretch>
        </p:blipFill>
        <p:spPr>
          <a:xfrm>
            <a:off x="7315200" y="2209800"/>
            <a:ext cx="4495800" cy="381000"/>
          </a:xfrm>
          <a:prstGeom prst="rect">
            <a:avLst/>
          </a:prstGeom>
        </p:spPr>
      </p:pic>
      <p:pic>
        <p:nvPicPr>
          <p:cNvPr id="16" name="Image 14" descr="preencoded.png"/>
          <p:cNvPicPr>
            <a:picLocks noChangeAspect="1"/>
          </p:cNvPicPr>
          <p:nvPr/>
        </p:nvPicPr>
        <p:blipFill>
          <a:blip r:embed="rId15"/>
          <a:stretch>
            <a:fillRect/>
          </a:stretch>
        </p:blipFill>
        <p:spPr>
          <a:xfrm>
            <a:off x="10478839" y="2209800"/>
            <a:ext cx="1332161" cy="381000"/>
          </a:xfrm>
          <a:prstGeom prst="rect">
            <a:avLst/>
          </a:prstGeom>
        </p:spPr>
      </p:pic>
      <p:pic>
        <p:nvPicPr>
          <p:cNvPr id="17" name="Image 15" descr="preencoded.png"/>
          <p:cNvPicPr>
            <a:picLocks noChangeAspect="1"/>
          </p:cNvPicPr>
          <p:nvPr/>
        </p:nvPicPr>
        <p:blipFill>
          <a:blip r:embed="rId14"/>
          <a:stretch>
            <a:fillRect/>
          </a:stretch>
        </p:blipFill>
        <p:spPr>
          <a:xfrm>
            <a:off x="7315200" y="2590800"/>
            <a:ext cx="4495800" cy="381000"/>
          </a:xfrm>
          <a:prstGeom prst="rect">
            <a:avLst/>
          </a:prstGeom>
        </p:spPr>
      </p:pic>
      <p:pic>
        <p:nvPicPr>
          <p:cNvPr id="18" name="Image 16" descr="preencoded.png"/>
          <p:cNvPicPr>
            <a:picLocks noChangeAspect="1"/>
          </p:cNvPicPr>
          <p:nvPr/>
        </p:nvPicPr>
        <p:blipFill>
          <a:blip r:embed="rId14"/>
          <a:stretch>
            <a:fillRect/>
          </a:stretch>
        </p:blipFill>
        <p:spPr>
          <a:xfrm>
            <a:off x="7315200" y="2971800"/>
            <a:ext cx="4495800" cy="381000"/>
          </a:xfrm>
          <a:prstGeom prst="rect">
            <a:avLst/>
          </a:prstGeom>
        </p:spPr>
      </p:pic>
      <p:pic>
        <p:nvPicPr>
          <p:cNvPr id="19" name="Image 17" descr="preencoded.png"/>
          <p:cNvPicPr>
            <a:picLocks noChangeAspect="1"/>
          </p:cNvPicPr>
          <p:nvPr/>
        </p:nvPicPr>
        <p:blipFill>
          <a:blip r:embed="rId16"/>
          <a:stretch>
            <a:fillRect/>
          </a:stretch>
        </p:blipFill>
        <p:spPr>
          <a:xfrm>
            <a:off x="228600" y="4457700"/>
            <a:ext cx="11734800" cy="2019300"/>
          </a:xfrm>
          <a:prstGeom prst="rect">
            <a:avLst/>
          </a:prstGeom>
        </p:spPr>
      </p:pic>
      <p:pic>
        <p:nvPicPr>
          <p:cNvPr id="20" name="Image 18" descr="preencoded.png"/>
          <p:cNvPicPr>
            <a:picLocks noChangeAspect="1"/>
          </p:cNvPicPr>
          <p:nvPr/>
        </p:nvPicPr>
        <p:blipFill>
          <a:blip r:embed="rId17"/>
          <a:stretch>
            <a:fillRect/>
          </a:stretch>
        </p:blipFill>
        <p:spPr>
          <a:xfrm>
            <a:off x="381000" y="4648200"/>
            <a:ext cx="171450" cy="228600"/>
          </a:xfrm>
          <a:prstGeom prst="rect">
            <a:avLst/>
          </a:prstGeom>
        </p:spPr>
      </p:pic>
      <p:pic>
        <p:nvPicPr>
          <p:cNvPr id="21" name="Image 19" descr="preencoded.png"/>
          <p:cNvPicPr>
            <a:picLocks noChangeAspect="1"/>
          </p:cNvPicPr>
          <p:nvPr/>
        </p:nvPicPr>
        <p:blipFill>
          <a:blip r:embed="rId18"/>
          <a:stretch>
            <a:fillRect/>
          </a:stretch>
        </p:blipFill>
        <p:spPr>
          <a:xfrm>
            <a:off x="381000" y="4991100"/>
            <a:ext cx="5638800" cy="1333500"/>
          </a:xfrm>
          <a:prstGeom prst="rect">
            <a:avLst/>
          </a:prstGeom>
        </p:spPr>
      </p:pic>
      <p:pic>
        <p:nvPicPr>
          <p:cNvPr id="22" name="Image 20" descr="preencoded.png"/>
          <p:cNvPicPr>
            <a:picLocks noChangeAspect="1"/>
          </p:cNvPicPr>
          <p:nvPr/>
        </p:nvPicPr>
        <p:blipFill>
          <a:blip r:embed="rId19"/>
          <a:stretch>
            <a:fillRect/>
          </a:stretch>
        </p:blipFill>
        <p:spPr>
          <a:xfrm>
            <a:off x="495300" y="5153025"/>
            <a:ext cx="219075" cy="190500"/>
          </a:xfrm>
          <a:prstGeom prst="rect">
            <a:avLst/>
          </a:prstGeom>
        </p:spPr>
      </p:pic>
      <p:pic>
        <p:nvPicPr>
          <p:cNvPr id="23" name="Image 21" descr="preencoded.png"/>
          <p:cNvPicPr>
            <a:picLocks noChangeAspect="1"/>
          </p:cNvPicPr>
          <p:nvPr/>
        </p:nvPicPr>
        <p:blipFill>
          <a:blip r:embed="rId18"/>
          <a:stretch>
            <a:fillRect/>
          </a:stretch>
        </p:blipFill>
        <p:spPr>
          <a:xfrm>
            <a:off x="6172200" y="4991100"/>
            <a:ext cx="5638800" cy="1333500"/>
          </a:xfrm>
          <a:prstGeom prst="rect">
            <a:avLst/>
          </a:prstGeom>
        </p:spPr>
      </p:pic>
      <p:pic>
        <p:nvPicPr>
          <p:cNvPr id="24" name="Image 22" descr="preencoded.png"/>
          <p:cNvPicPr>
            <a:picLocks noChangeAspect="1"/>
          </p:cNvPicPr>
          <p:nvPr/>
        </p:nvPicPr>
        <p:blipFill>
          <a:blip r:embed="rId20"/>
          <a:stretch>
            <a:fillRect/>
          </a:stretch>
        </p:blipFill>
        <p:spPr>
          <a:xfrm>
            <a:off x="6286500" y="5153025"/>
            <a:ext cx="238125" cy="190500"/>
          </a:xfrm>
          <a:prstGeom prst="rect">
            <a:avLst/>
          </a:prstGeom>
        </p:spPr>
      </p:pic>
      <p:sp>
        <p:nvSpPr>
          <p:cNvPr id="25" name="Text 0"/>
          <p:cNvSpPr/>
          <p:nvPr/>
        </p:nvSpPr>
        <p:spPr>
          <a:xfrm>
            <a:off x="381000" y="152400"/>
            <a:ext cx="16230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실험 결과</a:t>
            </a:r>
            <a:endParaRPr lang="en-US" sz="2700" dirty="0"/>
          </a:p>
        </p:txBody>
      </p:sp>
      <p:sp>
        <p:nvSpPr>
          <p:cNvPr id="26" name="Text 1"/>
          <p:cNvSpPr/>
          <p:nvPr/>
        </p:nvSpPr>
        <p:spPr>
          <a:xfrm>
            <a:off x="685800" y="1066800"/>
            <a:ext cx="6477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Accuracy 곡선</a:t>
            </a:r>
            <a:endParaRPr lang="en-US" sz="1800" dirty="0"/>
          </a:p>
        </p:txBody>
      </p:sp>
      <p:sp>
        <p:nvSpPr>
          <p:cNvPr id="27" name="Text 2"/>
          <p:cNvSpPr/>
          <p:nvPr/>
        </p:nvSpPr>
        <p:spPr>
          <a:xfrm>
            <a:off x="-266700" y="3962400"/>
            <a:ext cx="77724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Noto Sans KR" pitchFamily="34" charset="0"/>
                <a:ea typeface="Noto Sans KR" pitchFamily="34" charset="-122"/>
                <a:cs typeface="Noto Sans KR" pitchFamily="34" charset="-120"/>
              </a:rPr>
              <a:t>초기 학습 실패(Attention만 학습, Padding 오류) 이후 전략 전환으로 인한 성능 향상 추세</a:t>
            </a:r>
            <a:endParaRPr lang="en-US" sz="1050" dirty="0"/>
          </a:p>
        </p:txBody>
      </p:sp>
      <p:sp>
        <p:nvSpPr>
          <p:cNvPr id="28" name="Text 3"/>
          <p:cNvSpPr/>
          <p:nvPr/>
        </p:nvSpPr>
        <p:spPr>
          <a:xfrm>
            <a:off x="7648575" y="1066800"/>
            <a:ext cx="4495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리더보드 결과</a:t>
            </a:r>
            <a:endParaRPr lang="en-US" sz="1800" dirty="0"/>
          </a:p>
        </p:txBody>
      </p:sp>
      <p:sp>
        <p:nvSpPr>
          <p:cNvPr id="29" name="Text 4"/>
          <p:cNvSpPr/>
          <p:nvPr/>
        </p:nvSpPr>
        <p:spPr>
          <a:xfrm>
            <a:off x="7391400" y="1447800"/>
            <a:ext cx="3163639"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Noto Sans KR" pitchFamily="34" charset="0"/>
                <a:ea typeface="Noto Sans KR" pitchFamily="34" charset="-122"/>
                <a:cs typeface="Noto Sans KR" pitchFamily="34" charset="-120"/>
              </a:rPr>
              <a:t>제출자</a:t>
            </a:r>
            <a:endParaRPr lang="en-US" sz="1200" dirty="0"/>
          </a:p>
        </p:txBody>
      </p:sp>
      <p:sp>
        <p:nvSpPr>
          <p:cNvPr id="30" name="Text 5"/>
          <p:cNvSpPr/>
          <p:nvPr/>
        </p:nvSpPr>
        <p:spPr>
          <a:xfrm>
            <a:off x="10555039" y="1447800"/>
            <a:ext cx="1598593"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Noto Sans KR" pitchFamily="34" charset="0"/>
                <a:ea typeface="Noto Sans KR" pitchFamily="34" charset="-122"/>
                <a:cs typeface="Noto Sans KR" pitchFamily="34" charset="-120"/>
              </a:rPr>
              <a:t>Public Score</a:t>
            </a:r>
            <a:endParaRPr lang="en-US" sz="1200" dirty="0"/>
          </a:p>
        </p:txBody>
      </p:sp>
      <p:sp>
        <p:nvSpPr>
          <p:cNvPr id="31" name="Text 6"/>
          <p:cNvSpPr/>
          <p:nvPr/>
        </p:nvSpPr>
        <p:spPr>
          <a:xfrm>
            <a:off x="7391400" y="1828800"/>
            <a:ext cx="3796367"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A181_skyYechan_이명재_1440502</a:t>
            </a:r>
            <a:endParaRPr lang="en-US" sz="1200" dirty="0"/>
          </a:p>
        </p:txBody>
      </p:sp>
      <p:sp>
        <p:nvSpPr>
          <p:cNvPr id="32" name="Text 7"/>
          <p:cNvSpPr/>
          <p:nvPr/>
        </p:nvSpPr>
        <p:spPr>
          <a:xfrm>
            <a:off x="10555039" y="1828800"/>
            <a:ext cx="1598593" cy="3810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Noto Sans KR" pitchFamily="34" charset="0"/>
                <a:ea typeface="Noto Sans KR" pitchFamily="34" charset="-122"/>
                <a:cs typeface="Noto Sans KR" pitchFamily="34" charset="-120"/>
              </a:rPr>
              <a:t>0.92541</a:t>
            </a:r>
            <a:endParaRPr lang="en-US" sz="1200" dirty="0"/>
          </a:p>
        </p:txBody>
      </p:sp>
      <p:sp>
        <p:nvSpPr>
          <p:cNvPr id="33" name="Text 8"/>
          <p:cNvSpPr/>
          <p:nvPr/>
        </p:nvSpPr>
        <p:spPr>
          <a:xfrm>
            <a:off x="7391400" y="2209800"/>
            <a:ext cx="3796367"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A181_skyYechen_조영진_1442897</a:t>
            </a:r>
            <a:endParaRPr lang="en-US" sz="1200" dirty="0"/>
          </a:p>
        </p:txBody>
      </p:sp>
      <p:sp>
        <p:nvSpPr>
          <p:cNvPr id="34" name="Text 9"/>
          <p:cNvSpPr/>
          <p:nvPr/>
        </p:nvSpPr>
        <p:spPr>
          <a:xfrm>
            <a:off x="10555039" y="2209800"/>
            <a:ext cx="1598593" cy="3810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Noto Sans KR" pitchFamily="34" charset="0"/>
                <a:ea typeface="Noto Sans KR" pitchFamily="34" charset="-122"/>
                <a:cs typeface="Noto Sans KR" pitchFamily="34" charset="-120"/>
              </a:rPr>
              <a:t>0.91100</a:t>
            </a:r>
            <a:endParaRPr lang="en-US" sz="1200" dirty="0"/>
          </a:p>
        </p:txBody>
      </p:sp>
      <p:sp>
        <p:nvSpPr>
          <p:cNvPr id="35" name="Text 10"/>
          <p:cNvSpPr/>
          <p:nvPr/>
        </p:nvSpPr>
        <p:spPr>
          <a:xfrm>
            <a:off x="7391400" y="2590800"/>
            <a:ext cx="3796367"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A181_skyYechen_조영진_1442897</a:t>
            </a:r>
            <a:endParaRPr lang="en-US" sz="1200" dirty="0"/>
          </a:p>
        </p:txBody>
      </p:sp>
      <p:sp>
        <p:nvSpPr>
          <p:cNvPr id="36" name="Text 11"/>
          <p:cNvSpPr/>
          <p:nvPr/>
        </p:nvSpPr>
        <p:spPr>
          <a:xfrm>
            <a:off x="10555039" y="2590800"/>
            <a:ext cx="1598593"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0.89146</a:t>
            </a:r>
            <a:endParaRPr lang="en-US" sz="1200" dirty="0"/>
          </a:p>
        </p:txBody>
      </p:sp>
      <p:sp>
        <p:nvSpPr>
          <p:cNvPr id="37" name="Text 12"/>
          <p:cNvSpPr/>
          <p:nvPr/>
        </p:nvSpPr>
        <p:spPr>
          <a:xfrm>
            <a:off x="7391400" y="2971800"/>
            <a:ext cx="3796367"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A181_skyYechan_신승호_1446865</a:t>
            </a:r>
            <a:endParaRPr lang="en-US" sz="1200" dirty="0"/>
          </a:p>
        </p:txBody>
      </p:sp>
      <p:sp>
        <p:nvSpPr>
          <p:cNvPr id="38" name="Text 13"/>
          <p:cNvSpPr/>
          <p:nvPr/>
        </p:nvSpPr>
        <p:spPr>
          <a:xfrm>
            <a:off x="10555039" y="2971800"/>
            <a:ext cx="1598593"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0.80915</a:t>
            </a:r>
            <a:endParaRPr lang="en-US" sz="1200" dirty="0"/>
          </a:p>
        </p:txBody>
      </p:sp>
      <p:sp>
        <p:nvSpPr>
          <p:cNvPr id="39" name="Text 14"/>
          <p:cNvSpPr/>
          <p:nvPr/>
        </p:nvSpPr>
        <p:spPr>
          <a:xfrm>
            <a:off x="628650" y="4610100"/>
            <a:ext cx="11430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결과 분석</a:t>
            </a:r>
            <a:endParaRPr lang="en-US" sz="1800" dirty="0"/>
          </a:p>
        </p:txBody>
      </p:sp>
      <p:sp>
        <p:nvSpPr>
          <p:cNvPr id="40" name="Text 15"/>
          <p:cNvSpPr/>
          <p:nvPr/>
        </p:nvSpPr>
        <p:spPr>
          <a:xfrm>
            <a:off x="790575" y="51054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5803D"/>
                </a:solidFill>
                <a:latin typeface="Noto Sans KR" pitchFamily="34" charset="0"/>
                <a:ea typeface="Noto Sans KR" pitchFamily="34" charset="-122"/>
                <a:cs typeface="Noto Sans KR" pitchFamily="34" charset="-120"/>
              </a:rPr>
              <a:t>성능 향상</a:t>
            </a:r>
            <a:endParaRPr lang="en-US" sz="1500" dirty="0"/>
          </a:p>
        </p:txBody>
      </p:sp>
      <p:sp>
        <p:nvSpPr>
          <p:cNvPr id="41" name="Text 16"/>
          <p:cNvSpPr/>
          <p:nvPr/>
        </p:nvSpPr>
        <p:spPr>
          <a:xfrm>
            <a:off x="495300" y="54483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33333"/>
                </a:solidFill>
                <a:latin typeface="Noto Sans KR" pitchFamily="34" charset="0"/>
                <a:ea typeface="Noto Sans KR" pitchFamily="34" charset="-122"/>
                <a:cs typeface="Noto Sans KR" pitchFamily="34" charset="-120"/>
              </a:rPr>
              <a:t>초기 실패 후 전략 전환 및 번역 모델 개선으로 </a:t>
            </a:r>
            <a:r>
              <a:rPr lang="en-US" sz="1200" b="1" dirty="0">
                <a:solidFill>
                  <a:srgbClr val="2E8B57"/>
                </a:solidFill>
                <a:latin typeface="Noto Sans KR" pitchFamily="34" charset="0"/>
                <a:ea typeface="Noto Sans KR" pitchFamily="34" charset="-122"/>
                <a:cs typeface="Noto Sans KR" pitchFamily="34" charset="-120"/>
              </a:rPr>
              <a:t>0.24 → 0.92</a:t>
            </a:r>
            <a:r>
              <a:rPr lang="en-US" sz="1200" dirty="0">
                <a:solidFill>
                  <a:srgbClr val="333333"/>
                </a:solidFill>
                <a:latin typeface="Noto Sans KR" pitchFamily="34" charset="0"/>
                <a:ea typeface="Noto Sans KR" pitchFamily="34" charset="-122"/>
                <a:cs typeface="Noto Sans KR" pitchFamily="34" charset="-120"/>
              </a:rPr>
              <a:t>로 급격히 향상</a:t>
            </a:r>
            <a:endParaRPr lang="en-US" sz="1200" dirty="0"/>
          </a:p>
        </p:txBody>
      </p:sp>
      <p:sp>
        <p:nvSpPr>
          <p:cNvPr id="42" name="Text 17"/>
          <p:cNvSpPr/>
          <p:nvPr/>
        </p:nvSpPr>
        <p:spPr>
          <a:xfrm>
            <a:off x="495300" y="57150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33333"/>
                </a:solidFill>
                <a:latin typeface="Noto Sans KR" pitchFamily="34" charset="0"/>
                <a:ea typeface="Noto Sans KR" pitchFamily="34" charset="-122"/>
                <a:cs typeface="Noto Sans KR" pitchFamily="34" charset="-120"/>
              </a:rPr>
              <a:t>mBART에서 Synatra로 번역 모델 변경 시 점수가 </a:t>
            </a:r>
            <a:r>
              <a:rPr lang="en-US" sz="1200" b="1" dirty="0">
                <a:solidFill>
                  <a:srgbClr val="2E8B57"/>
                </a:solidFill>
                <a:latin typeface="Noto Sans KR" pitchFamily="34" charset="0"/>
                <a:ea typeface="Noto Sans KR" pitchFamily="34" charset="-122"/>
                <a:cs typeface="Noto Sans KR" pitchFamily="34" charset="-120"/>
              </a:rPr>
              <a:t>0.82 → 0.92</a:t>
            </a:r>
            <a:r>
              <a:rPr lang="en-US" sz="1200" dirty="0">
                <a:solidFill>
                  <a:srgbClr val="333333"/>
                </a:solidFill>
                <a:latin typeface="Noto Sans KR" pitchFamily="34" charset="0"/>
                <a:ea typeface="Noto Sans KR" pitchFamily="34" charset="-122"/>
                <a:cs typeface="Noto Sans KR" pitchFamily="34" charset="-120"/>
              </a:rPr>
              <a:t>로 크게 향상</a:t>
            </a:r>
            <a:endParaRPr lang="en-US" sz="1200" dirty="0"/>
          </a:p>
        </p:txBody>
      </p:sp>
      <p:sp>
        <p:nvSpPr>
          <p:cNvPr id="43" name="Text 18"/>
          <p:cNvSpPr/>
          <p:nvPr/>
        </p:nvSpPr>
        <p:spPr>
          <a:xfrm>
            <a:off x="6600825" y="5105400"/>
            <a:ext cx="5410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7E22CE"/>
                </a:solidFill>
                <a:latin typeface="Noto Sans KR" pitchFamily="34" charset="0"/>
                <a:ea typeface="Noto Sans KR" pitchFamily="34" charset="-122"/>
                <a:cs typeface="Noto Sans KR" pitchFamily="34" charset="-120"/>
              </a:rPr>
              <a:t>최종 성공 요인</a:t>
            </a:r>
            <a:endParaRPr lang="en-US" sz="1500" dirty="0"/>
          </a:p>
        </p:txBody>
      </p:sp>
      <p:sp>
        <p:nvSpPr>
          <p:cNvPr id="44" name="Text 19"/>
          <p:cNvSpPr/>
          <p:nvPr/>
        </p:nvSpPr>
        <p:spPr>
          <a:xfrm>
            <a:off x="6286500" y="54483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b="1" dirty="0">
                <a:solidFill>
                  <a:srgbClr val="2E8B57"/>
                </a:solidFill>
                <a:latin typeface="Noto Sans KR" pitchFamily="34" charset="0"/>
                <a:ea typeface="Noto Sans KR" pitchFamily="34" charset="-122"/>
                <a:cs typeface="Noto Sans KR" pitchFamily="34" charset="-120"/>
              </a:rPr>
              <a:t>Qwen/Qwen3-VL-8B-Instruct</a:t>
            </a:r>
            <a:r>
              <a:rPr lang="en-US" sz="1200" dirty="0">
                <a:solidFill>
                  <a:srgbClr val="333333"/>
                </a:solidFill>
                <a:latin typeface="Noto Sans KR" pitchFamily="34" charset="0"/>
                <a:ea typeface="Noto Sans KR" pitchFamily="34" charset="-122"/>
                <a:cs typeface="Noto Sans KR" pitchFamily="34" charset="-120"/>
              </a:rPr>
              <a:t> VQA 모델 사용</a:t>
            </a:r>
            <a:endParaRPr lang="en-US" sz="1200" dirty="0"/>
          </a:p>
        </p:txBody>
      </p:sp>
      <p:sp>
        <p:nvSpPr>
          <p:cNvPr id="45" name="Text 20"/>
          <p:cNvSpPr/>
          <p:nvPr/>
        </p:nvSpPr>
        <p:spPr>
          <a:xfrm>
            <a:off x="6286500" y="57150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b="1" dirty="0">
                <a:solidFill>
                  <a:srgbClr val="2E8B57"/>
                </a:solidFill>
                <a:latin typeface="Noto Sans KR" pitchFamily="34" charset="0"/>
                <a:ea typeface="Noto Sans KR" pitchFamily="34" charset="-122"/>
                <a:cs typeface="Noto Sans KR" pitchFamily="34" charset="-120"/>
              </a:rPr>
              <a:t>Facebook/mbart-large-50-many-to-many-mmt</a:t>
            </a:r>
            <a:r>
              <a:rPr lang="en-US" sz="1200" dirty="0">
                <a:solidFill>
                  <a:srgbClr val="333333"/>
                </a:solidFill>
                <a:latin typeface="Noto Sans KR" pitchFamily="34" charset="0"/>
                <a:ea typeface="Noto Sans KR" pitchFamily="34" charset="-122"/>
                <a:cs typeface="Noto Sans KR" pitchFamily="34" charset="-120"/>
              </a:rPr>
              <a:t> 번역 모델 도입</a:t>
            </a:r>
            <a:endParaRPr lang="en-US" sz="1200" dirty="0"/>
          </a:p>
        </p:txBody>
      </p:sp>
      <p:sp>
        <p:nvSpPr>
          <p:cNvPr id="46" name="Text 21"/>
          <p:cNvSpPr/>
          <p:nvPr/>
        </p:nvSpPr>
        <p:spPr>
          <a:xfrm>
            <a:off x="6286500" y="59817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33333"/>
                </a:solidFill>
                <a:latin typeface="Noto Sans KR" pitchFamily="34" charset="0"/>
                <a:ea typeface="Noto Sans KR" pitchFamily="34" charset="-122"/>
                <a:cs typeface="Noto Sans KR" pitchFamily="34" charset="-120"/>
              </a:rPr>
              <a:t>전체 데이터(</a:t>
            </a:r>
            <a:r>
              <a:rPr lang="en-US" sz="1200" b="1" dirty="0">
                <a:solidFill>
                  <a:srgbClr val="2E8B57"/>
                </a:solidFill>
                <a:latin typeface="Noto Sans KR" pitchFamily="34" charset="0"/>
                <a:ea typeface="Noto Sans KR" pitchFamily="34" charset="-122"/>
                <a:cs typeface="Noto Sans KR" pitchFamily="34" charset="-120"/>
              </a:rPr>
              <a:t>3887개</a:t>
            </a:r>
            <a:r>
              <a:rPr lang="en-US" sz="1200" dirty="0">
                <a:solidFill>
                  <a:srgbClr val="333333"/>
                </a:solidFill>
                <a:latin typeface="Noto Sans KR" pitchFamily="34" charset="0"/>
                <a:ea typeface="Noto Sans KR" pitchFamily="34" charset="-122"/>
                <a:cs typeface="Noto Sans KR" pitchFamily="34" charset="-120"/>
              </a:rPr>
              <a:t>) 학습 및 하이퍼파라미터 최적화</a:t>
            </a:r>
            <a:endParaRPr lang="en-US" sz="1200" dirty="0"/>
          </a:p>
        </p:txBody>
      </p:sp>
      <p:sp>
        <p:nvSpPr>
          <p:cNvPr id="47" name="Text 12">
            <a:extLst>
              <a:ext uri="{FF2B5EF4-FFF2-40B4-BE49-F238E27FC236}">
                <a16:creationId xmlns:a16="http://schemas.microsoft.com/office/drawing/2014/main" id="{52F1EF99-03B3-434F-A5DF-D770DB02F792}"/>
              </a:ext>
            </a:extLst>
          </p:cNvPr>
          <p:cNvSpPr/>
          <p:nvPr/>
        </p:nvSpPr>
        <p:spPr>
          <a:xfrm>
            <a:off x="7391400" y="3352800"/>
            <a:ext cx="3796367"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A181_skyYechan_</a:t>
            </a:r>
            <a:r>
              <a:rPr lang="ko-KR" altLang="en-US" sz="1200" dirty="0" err="1">
                <a:solidFill>
                  <a:srgbClr val="333333"/>
                </a:solidFill>
                <a:latin typeface="Noto Sans KR" pitchFamily="34" charset="0"/>
                <a:ea typeface="Noto Sans KR" pitchFamily="34" charset="-122"/>
                <a:cs typeface="Noto Sans KR" pitchFamily="34" charset="-120"/>
              </a:rPr>
              <a:t>문예찬</a:t>
            </a:r>
            <a:r>
              <a:rPr lang="en-US" sz="1200" dirty="0">
                <a:solidFill>
                  <a:srgbClr val="333333"/>
                </a:solidFill>
                <a:latin typeface="Noto Sans KR" pitchFamily="34" charset="0"/>
                <a:ea typeface="Noto Sans KR" pitchFamily="34" charset="-122"/>
                <a:cs typeface="Noto Sans KR" pitchFamily="34" charset="-120"/>
              </a:rPr>
              <a:t>_1448118</a:t>
            </a:r>
            <a:endParaRPr lang="en-US" sz="1200" dirty="0"/>
          </a:p>
        </p:txBody>
      </p:sp>
      <p:sp>
        <p:nvSpPr>
          <p:cNvPr id="48" name="Text 13">
            <a:extLst>
              <a:ext uri="{FF2B5EF4-FFF2-40B4-BE49-F238E27FC236}">
                <a16:creationId xmlns:a16="http://schemas.microsoft.com/office/drawing/2014/main" id="{718172DA-58F1-416D-918A-17F749042592}"/>
              </a:ext>
            </a:extLst>
          </p:cNvPr>
          <p:cNvSpPr/>
          <p:nvPr/>
        </p:nvSpPr>
        <p:spPr>
          <a:xfrm>
            <a:off x="10555039" y="3352800"/>
            <a:ext cx="1598593"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0.26183</a:t>
            </a:r>
            <a:endParaRPr lang="en-US" sz="1200" dirty="0"/>
          </a:p>
        </p:txBody>
      </p:sp>
      <p:sp>
        <p:nvSpPr>
          <p:cNvPr id="49" name="직사각형 48">
            <a:extLst>
              <a:ext uri="{FF2B5EF4-FFF2-40B4-BE49-F238E27FC236}">
                <a16:creationId xmlns:a16="http://schemas.microsoft.com/office/drawing/2014/main" id="{F61575FA-87FB-4B7A-B665-9B921EB4B47C}"/>
              </a:ext>
            </a:extLst>
          </p:cNvPr>
          <p:cNvSpPr/>
          <p:nvPr/>
        </p:nvSpPr>
        <p:spPr>
          <a:xfrm>
            <a:off x="523875" y="3676650"/>
            <a:ext cx="6280785" cy="12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723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37235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99110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228600" y="914400"/>
            <a:ext cx="11734651" cy="647700"/>
          </a:xfrm>
          <a:prstGeom prst="rect">
            <a:avLst/>
          </a:prstGeom>
        </p:spPr>
      </p:pic>
      <p:pic>
        <p:nvPicPr>
          <p:cNvPr id="8" name="Image 6" descr="preencoded.png"/>
          <p:cNvPicPr>
            <a:picLocks noChangeAspect="1"/>
          </p:cNvPicPr>
          <p:nvPr/>
        </p:nvPicPr>
        <p:blipFill>
          <a:blip r:embed="rId9"/>
          <a:stretch>
            <a:fillRect/>
          </a:stretch>
        </p:blipFill>
        <p:spPr>
          <a:xfrm>
            <a:off x="228600" y="1943100"/>
            <a:ext cx="3759101" cy="2990850"/>
          </a:xfrm>
          <a:prstGeom prst="rect">
            <a:avLst/>
          </a:prstGeom>
        </p:spPr>
      </p:pic>
      <p:pic>
        <p:nvPicPr>
          <p:cNvPr id="9" name="Image 7" descr="preencoded.png"/>
          <p:cNvPicPr>
            <a:picLocks noChangeAspect="1"/>
          </p:cNvPicPr>
          <p:nvPr/>
        </p:nvPicPr>
        <p:blipFill>
          <a:blip r:embed="rId10"/>
          <a:stretch>
            <a:fillRect/>
          </a:stretch>
        </p:blipFill>
        <p:spPr>
          <a:xfrm>
            <a:off x="419100" y="2133600"/>
            <a:ext cx="476250" cy="476250"/>
          </a:xfrm>
          <a:prstGeom prst="rect">
            <a:avLst/>
          </a:prstGeom>
        </p:spPr>
      </p:pic>
      <p:pic>
        <p:nvPicPr>
          <p:cNvPr id="10" name="Image 8" descr="preencoded.png"/>
          <p:cNvPicPr>
            <a:picLocks noChangeAspect="1"/>
          </p:cNvPicPr>
          <p:nvPr/>
        </p:nvPicPr>
        <p:blipFill>
          <a:blip r:embed="rId11"/>
          <a:stretch>
            <a:fillRect/>
          </a:stretch>
        </p:blipFill>
        <p:spPr>
          <a:xfrm>
            <a:off x="538163" y="2238375"/>
            <a:ext cx="238125" cy="266700"/>
          </a:xfrm>
          <a:prstGeom prst="rect">
            <a:avLst/>
          </a:prstGeom>
        </p:spPr>
      </p:pic>
      <p:pic>
        <p:nvPicPr>
          <p:cNvPr id="11" name="Image 9" descr="preencoded.png"/>
          <p:cNvPicPr>
            <a:picLocks noChangeAspect="1"/>
          </p:cNvPicPr>
          <p:nvPr/>
        </p:nvPicPr>
        <p:blipFill>
          <a:blip r:embed="rId12"/>
          <a:stretch>
            <a:fillRect/>
          </a:stretch>
        </p:blipFill>
        <p:spPr>
          <a:xfrm>
            <a:off x="419100" y="3524250"/>
            <a:ext cx="3378101" cy="1219200"/>
          </a:xfrm>
          <a:prstGeom prst="rect">
            <a:avLst/>
          </a:prstGeom>
        </p:spPr>
      </p:pic>
      <p:pic>
        <p:nvPicPr>
          <p:cNvPr id="12" name="Image 10" descr="preencoded.png"/>
          <p:cNvPicPr>
            <a:picLocks noChangeAspect="1"/>
          </p:cNvPicPr>
          <p:nvPr/>
        </p:nvPicPr>
        <p:blipFill>
          <a:blip r:embed="rId13"/>
          <a:stretch>
            <a:fillRect/>
          </a:stretch>
        </p:blipFill>
        <p:spPr>
          <a:xfrm>
            <a:off x="533400" y="3676650"/>
            <a:ext cx="114300" cy="190500"/>
          </a:xfrm>
          <a:prstGeom prst="rect">
            <a:avLst/>
          </a:prstGeom>
        </p:spPr>
      </p:pic>
      <p:pic>
        <p:nvPicPr>
          <p:cNvPr id="13" name="Image 11" descr="preencoded.png"/>
          <p:cNvPicPr>
            <a:picLocks noChangeAspect="1"/>
          </p:cNvPicPr>
          <p:nvPr/>
        </p:nvPicPr>
        <p:blipFill>
          <a:blip r:embed="rId14"/>
          <a:stretch>
            <a:fillRect/>
          </a:stretch>
        </p:blipFill>
        <p:spPr>
          <a:xfrm>
            <a:off x="533400" y="4257675"/>
            <a:ext cx="152400" cy="152400"/>
          </a:xfrm>
          <a:prstGeom prst="rect">
            <a:avLst/>
          </a:prstGeom>
        </p:spPr>
      </p:pic>
      <p:pic>
        <p:nvPicPr>
          <p:cNvPr id="14" name="Image 12" descr="preencoded.png"/>
          <p:cNvPicPr>
            <a:picLocks noChangeAspect="1"/>
          </p:cNvPicPr>
          <p:nvPr/>
        </p:nvPicPr>
        <p:blipFill>
          <a:blip r:embed="rId15"/>
          <a:stretch>
            <a:fillRect/>
          </a:stretch>
        </p:blipFill>
        <p:spPr>
          <a:xfrm>
            <a:off x="4216301" y="1943100"/>
            <a:ext cx="3759250" cy="2990850"/>
          </a:xfrm>
          <a:prstGeom prst="rect">
            <a:avLst/>
          </a:prstGeom>
        </p:spPr>
      </p:pic>
      <p:pic>
        <p:nvPicPr>
          <p:cNvPr id="15" name="Image 13" descr="preencoded.png"/>
          <p:cNvPicPr>
            <a:picLocks noChangeAspect="1"/>
          </p:cNvPicPr>
          <p:nvPr/>
        </p:nvPicPr>
        <p:blipFill>
          <a:blip r:embed="rId16"/>
          <a:stretch>
            <a:fillRect/>
          </a:stretch>
        </p:blipFill>
        <p:spPr>
          <a:xfrm>
            <a:off x="4406801" y="2133600"/>
            <a:ext cx="476250" cy="476250"/>
          </a:xfrm>
          <a:prstGeom prst="rect">
            <a:avLst/>
          </a:prstGeom>
        </p:spPr>
      </p:pic>
      <p:pic>
        <p:nvPicPr>
          <p:cNvPr id="16" name="Image 14" descr="preencoded.png"/>
          <p:cNvPicPr>
            <a:picLocks noChangeAspect="1"/>
          </p:cNvPicPr>
          <p:nvPr/>
        </p:nvPicPr>
        <p:blipFill>
          <a:blip r:embed="rId17"/>
          <a:stretch>
            <a:fillRect/>
          </a:stretch>
        </p:blipFill>
        <p:spPr>
          <a:xfrm>
            <a:off x="4559201" y="2238375"/>
            <a:ext cx="171450" cy="266700"/>
          </a:xfrm>
          <a:prstGeom prst="rect">
            <a:avLst/>
          </a:prstGeom>
        </p:spPr>
      </p:pic>
      <p:pic>
        <p:nvPicPr>
          <p:cNvPr id="17" name="Image 15" descr="preencoded.png"/>
          <p:cNvPicPr>
            <a:picLocks noChangeAspect="1"/>
          </p:cNvPicPr>
          <p:nvPr/>
        </p:nvPicPr>
        <p:blipFill>
          <a:blip r:embed="rId18"/>
          <a:stretch>
            <a:fillRect/>
          </a:stretch>
        </p:blipFill>
        <p:spPr>
          <a:xfrm>
            <a:off x="4406801" y="3524250"/>
            <a:ext cx="3378250" cy="1219200"/>
          </a:xfrm>
          <a:prstGeom prst="rect">
            <a:avLst/>
          </a:prstGeom>
        </p:spPr>
      </p:pic>
      <p:pic>
        <p:nvPicPr>
          <p:cNvPr id="18" name="Image 16" descr="preencoded.png"/>
          <p:cNvPicPr>
            <a:picLocks noChangeAspect="1"/>
          </p:cNvPicPr>
          <p:nvPr/>
        </p:nvPicPr>
        <p:blipFill>
          <a:blip r:embed="rId13"/>
          <a:stretch>
            <a:fillRect/>
          </a:stretch>
        </p:blipFill>
        <p:spPr>
          <a:xfrm>
            <a:off x="4521101" y="3676650"/>
            <a:ext cx="114300" cy="190500"/>
          </a:xfrm>
          <a:prstGeom prst="rect">
            <a:avLst/>
          </a:prstGeom>
        </p:spPr>
      </p:pic>
      <p:pic>
        <p:nvPicPr>
          <p:cNvPr id="19" name="Image 17" descr="preencoded.png"/>
          <p:cNvPicPr>
            <a:picLocks noChangeAspect="1"/>
          </p:cNvPicPr>
          <p:nvPr/>
        </p:nvPicPr>
        <p:blipFill>
          <a:blip r:embed="rId14"/>
          <a:stretch>
            <a:fillRect/>
          </a:stretch>
        </p:blipFill>
        <p:spPr>
          <a:xfrm>
            <a:off x="4521101" y="4257675"/>
            <a:ext cx="152400" cy="152400"/>
          </a:xfrm>
          <a:prstGeom prst="rect">
            <a:avLst/>
          </a:prstGeom>
        </p:spPr>
      </p:pic>
      <p:pic>
        <p:nvPicPr>
          <p:cNvPr id="20" name="Image 18" descr="preencoded.png"/>
          <p:cNvPicPr>
            <a:picLocks noChangeAspect="1"/>
          </p:cNvPicPr>
          <p:nvPr/>
        </p:nvPicPr>
        <p:blipFill>
          <a:blip r:embed="rId19"/>
          <a:stretch>
            <a:fillRect/>
          </a:stretch>
        </p:blipFill>
        <p:spPr>
          <a:xfrm>
            <a:off x="8204150" y="1943100"/>
            <a:ext cx="3759101" cy="2990850"/>
          </a:xfrm>
          <a:prstGeom prst="rect">
            <a:avLst/>
          </a:prstGeom>
        </p:spPr>
      </p:pic>
      <p:pic>
        <p:nvPicPr>
          <p:cNvPr id="21" name="Image 19" descr="preencoded.png"/>
          <p:cNvPicPr>
            <a:picLocks noChangeAspect="1"/>
          </p:cNvPicPr>
          <p:nvPr/>
        </p:nvPicPr>
        <p:blipFill>
          <a:blip r:embed="rId20"/>
          <a:stretch>
            <a:fillRect/>
          </a:stretch>
        </p:blipFill>
        <p:spPr>
          <a:xfrm>
            <a:off x="8394650" y="2133600"/>
            <a:ext cx="476250" cy="476250"/>
          </a:xfrm>
          <a:prstGeom prst="rect">
            <a:avLst/>
          </a:prstGeom>
        </p:spPr>
      </p:pic>
      <p:pic>
        <p:nvPicPr>
          <p:cNvPr id="22" name="Image 20" descr="preencoded.png"/>
          <p:cNvPicPr>
            <a:picLocks noChangeAspect="1"/>
          </p:cNvPicPr>
          <p:nvPr/>
        </p:nvPicPr>
        <p:blipFill>
          <a:blip r:embed="rId21"/>
          <a:stretch>
            <a:fillRect/>
          </a:stretch>
        </p:blipFill>
        <p:spPr>
          <a:xfrm>
            <a:off x="8537525" y="2238375"/>
            <a:ext cx="190500" cy="266700"/>
          </a:xfrm>
          <a:prstGeom prst="rect">
            <a:avLst/>
          </a:prstGeom>
        </p:spPr>
      </p:pic>
      <p:pic>
        <p:nvPicPr>
          <p:cNvPr id="23" name="Image 21" descr="preencoded.png"/>
          <p:cNvPicPr>
            <a:picLocks noChangeAspect="1"/>
          </p:cNvPicPr>
          <p:nvPr/>
        </p:nvPicPr>
        <p:blipFill>
          <a:blip r:embed="rId22"/>
          <a:stretch>
            <a:fillRect/>
          </a:stretch>
        </p:blipFill>
        <p:spPr>
          <a:xfrm>
            <a:off x="228600" y="5162550"/>
            <a:ext cx="11734651" cy="1981200"/>
          </a:xfrm>
          <a:prstGeom prst="rect">
            <a:avLst/>
          </a:prstGeom>
        </p:spPr>
      </p:pic>
      <p:pic>
        <p:nvPicPr>
          <p:cNvPr id="24" name="Image 22" descr="preencoded.png"/>
          <p:cNvPicPr>
            <a:picLocks noChangeAspect="1"/>
          </p:cNvPicPr>
          <p:nvPr/>
        </p:nvPicPr>
        <p:blipFill>
          <a:blip r:embed="rId23"/>
          <a:stretch>
            <a:fillRect/>
          </a:stretch>
        </p:blipFill>
        <p:spPr>
          <a:xfrm>
            <a:off x="419100" y="5734050"/>
            <a:ext cx="11353651" cy="1219051"/>
          </a:xfrm>
          <a:prstGeom prst="rect">
            <a:avLst/>
          </a:prstGeom>
        </p:spPr>
      </p:pic>
      <p:sp>
        <p:nvSpPr>
          <p:cNvPr id="25" name="Text 0"/>
          <p:cNvSpPr/>
          <p:nvPr/>
        </p:nvSpPr>
        <p:spPr>
          <a:xfrm>
            <a:off x="381000" y="152400"/>
            <a:ext cx="29946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Ablation Study</a:t>
            </a:r>
            <a:endParaRPr lang="en-US" sz="2700" dirty="0"/>
          </a:p>
        </p:txBody>
      </p:sp>
      <p:sp>
        <p:nvSpPr>
          <p:cNvPr id="26" name="Text 1"/>
          <p:cNvSpPr/>
          <p:nvPr/>
        </p:nvSpPr>
        <p:spPr>
          <a:xfrm>
            <a:off x="412164" y="1104900"/>
            <a:ext cx="11360588"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Noto Sans KR" pitchFamily="34" charset="0"/>
                <a:ea typeface="Noto Sans KR" pitchFamily="34" charset="-122"/>
                <a:cs typeface="Noto Sans KR" pitchFamily="34" charset="-120"/>
              </a:rPr>
              <a:t>모델 성능에 영향을 미치는 주요 요인들에 대한 실험을 통해 최적의 하이퍼파라미터 조합과 전략을 도출했습니다.</a:t>
            </a:r>
            <a:endParaRPr lang="en-US" sz="1350" dirty="0"/>
          </a:p>
        </p:txBody>
      </p:sp>
      <p:sp>
        <p:nvSpPr>
          <p:cNvPr id="27" name="Text 2"/>
          <p:cNvSpPr/>
          <p:nvPr/>
        </p:nvSpPr>
        <p:spPr>
          <a:xfrm>
            <a:off x="1009650" y="2219325"/>
            <a:ext cx="243459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GRAD_ACCUM 실험</a:t>
            </a:r>
            <a:endParaRPr lang="en-US" sz="1800" dirty="0"/>
          </a:p>
        </p:txBody>
      </p:sp>
      <p:sp>
        <p:nvSpPr>
          <p:cNvPr id="28" name="Text 3"/>
          <p:cNvSpPr/>
          <p:nvPr/>
        </p:nvSpPr>
        <p:spPr>
          <a:xfrm>
            <a:off x="419100" y="2781300"/>
            <a:ext cx="6172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기존 값:</a:t>
            </a:r>
            <a:endParaRPr lang="en-US" sz="1200" dirty="0"/>
          </a:p>
        </p:txBody>
      </p:sp>
      <p:sp>
        <p:nvSpPr>
          <p:cNvPr id="29" name="Text 4"/>
          <p:cNvSpPr/>
          <p:nvPr/>
        </p:nvSpPr>
        <p:spPr>
          <a:xfrm>
            <a:off x="3701951" y="2762250"/>
            <a:ext cx="11430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Noto Sans KR" pitchFamily="34" charset="0"/>
                <a:ea typeface="Noto Sans KR" pitchFamily="34" charset="-122"/>
                <a:cs typeface="Noto Sans KR" pitchFamily="34" charset="-120"/>
              </a:rPr>
              <a:t>4</a:t>
            </a:r>
            <a:endParaRPr lang="en-US" sz="1350" dirty="0"/>
          </a:p>
        </p:txBody>
      </p:sp>
      <p:sp>
        <p:nvSpPr>
          <p:cNvPr id="30" name="Text 5"/>
          <p:cNvSpPr/>
          <p:nvPr/>
        </p:nvSpPr>
        <p:spPr>
          <a:xfrm>
            <a:off x="419100" y="3124200"/>
            <a:ext cx="6172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변경 값:</a:t>
            </a:r>
            <a:endParaRPr lang="en-US" sz="1200" dirty="0"/>
          </a:p>
        </p:txBody>
      </p:sp>
      <p:sp>
        <p:nvSpPr>
          <p:cNvPr id="31" name="Text 6"/>
          <p:cNvSpPr/>
          <p:nvPr/>
        </p:nvSpPr>
        <p:spPr>
          <a:xfrm>
            <a:off x="3692426" y="3105150"/>
            <a:ext cx="12573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8</a:t>
            </a:r>
            <a:endParaRPr lang="en-US" sz="1350" dirty="0"/>
          </a:p>
        </p:txBody>
      </p:sp>
      <p:sp>
        <p:nvSpPr>
          <p:cNvPr id="32" name="Text 7"/>
          <p:cNvSpPr/>
          <p:nvPr/>
        </p:nvSpPr>
        <p:spPr>
          <a:xfrm>
            <a:off x="723900" y="3638550"/>
            <a:ext cx="314950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실질적인 배치 크기 증가:</a:t>
            </a:r>
            <a:endParaRPr lang="en-US" sz="1200" dirty="0"/>
          </a:p>
        </p:txBody>
      </p:sp>
      <p:sp>
        <p:nvSpPr>
          <p:cNvPr id="33" name="Text 8"/>
          <p:cNvSpPr/>
          <p:nvPr/>
        </p:nvSpPr>
        <p:spPr>
          <a:xfrm>
            <a:off x="762000" y="3943350"/>
            <a:ext cx="350508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BATCH_SIZE × GRAD_ACCUM = 4 → 8</a:t>
            </a:r>
            <a:endParaRPr lang="en-US" sz="1050" dirty="0"/>
          </a:p>
        </p:txBody>
      </p:sp>
      <p:sp>
        <p:nvSpPr>
          <p:cNvPr id="34" name="Text 9"/>
          <p:cNvSpPr/>
          <p:nvPr/>
        </p:nvSpPr>
        <p:spPr>
          <a:xfrm>
            <a:off x="762000" y="4210050"/>
            <a:ext cx="314950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학습 안정성 향상</a:t>
            </a:r>
            <a:endParaRPr lang="en-US" sz="1200" dirty="0"/>
          </a:p>
        </p:txBody>
      </p:sp>
      <p:sp>
        <p:nvSpPr>
          <p:cNvPr id="35" name="Text 10"/>
          <p:cNvSpPr/>
          <p:nvPr/>
        </p:nvSpPr>
        <p:spPr>
          <a:xfrm>
            <a:off x="762000" y="4438650"/>
            <a:ext cx="350508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-gradient 변화 적용 효과 개선</a:t>
            </a:r>
            <a:endParaRPr lang="en-US" sz="1050" dirty="0"/>
          </a:p>
        </p:txBody>
      </p:sp>
      <p:sp>
        <p:nvSpPr>
          <p:cNvPr id="36" name="Text 11"/>
          <p:cNvSpPr/>
          <p:nvPr/>
        </p:nvSpPr>
        <p:spPr>
          <a:xfrm>
            <a:off x="4997351" y="2219325"/>
            <a:ext cx="22288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Dataset Size 실험</a:t>
            </a:r>
            <a:endParaRPr lang="en-US" sz="1800" dirty="0"/>
          </a:p>
        </p:txBody>
      </p:sp>
      <p:sp>
        <p:nvSpPr>
          <p:cNvPr id="37" name="Text 12"/>
          <p:cNvSpPr/>
          <p:nvPr/>
        </p:nvSpPr>
        <p:spPr>
          <a:xfrm>
            <a:off x="4406801" y="2781300"/>
            <a:ext cx="9601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기존 데이터:</a:t>
            </a:r>
            <a:endParaRPr lang="en-US" sz="1200" dirty="0"/>
          </a:p>
        </p:txBody>
      </p:sp>
      <p:sp>
        <p:nvSpPr>
          <p:cNvPr id="38" name="Text 13"/>
          <p:cNvSpPr/>
          <p:nvPr/>
        </p:nvSpPr>
        <p:spPr>
          <a:xfrm>
            <a:off x="6965900" y="2762250"/>
            <a:ext cx="98298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Noto Sans KR" pitchFamily="34" charset="0"/>
                <a:ea typeface="Noto Sans KR" pitchFamily="34" charset="-122"/>
                <a:cs typeface="Noto Sans KR" pitchFamily="34" charset="-120"/>
              </a:rPr>
              <a:t>200개 샘플</a:t>
            </a:r>
            <a:endParaRPr lang="en-US" sz="1350" dirty="0"/>
          </a:p>
        </p:txBody>
      </p:sp>
      <p:sp>
        <p:nvSpPr>
          <p:cNvPr id="39" name="Text 14"/>
          <p:cNvSpPr/>
          <p:nvPr/>
        </p:nvSpPr>
        <p:spPr>
          <a:xfrm>
            <a:off x="4406801" y="3124200"/>
            <a:ext cx="9601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변경 데이터:</a:t>
            </a:r>
            <a:endParaRPr lang="en-US" sz="1200" dirty="0"/>
          </a:p>
        </p:txBody>
      </p:sp>
      <p:sp>
        <p:nvSpPr>
          <p:cNvPr id="40" name="Text 15"/>
          <p:cNvSpPr/>
          <p:nvPr/>
        </p:nvSpPr>
        <p:spPr>
          <a:xfrm>
            <a:off x="6299150" y="3105150"/>
            <a:ext cx="178308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3887개 전체 데이터</a:t>
            </a:r>
            <a:endParaRPr lang="en-US" sz="1350" dirty="0"/>
          </a:p>
        </p:txBody>
      </p:sp>
      <p:sp>
        <p:nvSpPr>
          <p:cNvPr id="41" name="Text 16"/>
          <p:cNvSpPr/>
          <p:nvPr/>
        </p:nvSpPr>
        <p:spPr>
          <a:xfrm>
            <a:off x="4711601" y="3638550"/>
            <a:ext cx="314965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데이터 양 증가:</a:t>
            </a:r>
            <a:endParaRPr lang="en-US" sz="1200" dirty="0"/>
          </a:p>
        </p:txBody>
      </p:sp>
      <p:sp>
        <p:nvSpPr>
          <p:cNvPr id="42" name="Text 17"/>
          <p:cNvSpPr/>
          <p:nvPr/>
        </p:nvSpPr>
        <p:spPr>
          <a:xfrm>
            <a:off x="4749701" y="3943350"/>
            <a:ext cx="292105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딥러닝 모델 성능 향상</a:t>
            </a:r>
            <a:endParaRPr lang="en-US" sz="1050" dirty="0"/>
          </a:p>
        </p:txBody>
      </p:sp>
      <p:sp>
        <p:nvSpPr>
          <p:cNvPr id="43" name="Text 18"/>
          <p:cNvSpPr/>
          <p:nvPr/>
        </p:nvSpPr>
        <p:spPr>
          <a:xfrm>
            <a:off x="4749701" y="4210050"/>
            <a:ext cx="314965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정확도 큰 향상</a:t>
            </a:r>
            <a:endParaRPr lang="en-US" sz="1200" dirty="0"/>
          </a:p>
        </p:txBody>
      </p:sp>
      <p:sp>
        <p:nvSpPr>
          <p:cNvPr id="44" name="Text 19"/>
          <p:cNvSpPr/>
          <p:nvPr/>
        </p:nvSpPr>
        <p:spPr>
          <a:xfrm>
            <a:off x="4749701" y="4438650"/>
            <a:ext cx="292105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모델이 더 많은 다양성 학습</a:t>
            </a:r>
            <a:endParaRPr lang="en-US" sz="1050" dirty="0"/>
          </a:p>
        </p:txBody>
      </p:sp>
      <p:sp>
        <p:nvSpPr>
          <p:cNvPr id="45" name="Text 20"/>
          <p:cNvSpPr/>
          <p:nvPr/>
        </p:nvSpPr>
        <p:spPr>
          <a:xfrm>
            <a:off x="8985200" y="2219325"/>
            <a:ext cx="25946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하이퍼파라미터 최적화</a:t>
            </a:r>
            <a:endParaRPr lang="en-US" sz="1800" dirty="0"/>
          </a:p>
        </p:txBody>
      </p:sp>
      <p:sp>
        <p:nvSpPr>
          <p:cNvPr id="46" name="Text 21"/>
          <p:cNvSpPr/>
          <p:nvPr/>
        </p:nvSpPr>
        <p:spPr>
          <a:xfrm>
            <a:off x="8394650" y="27622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BATCH_SIZE:</a:t>
            </a:r>
            <a:endParaRPr lang="en-US" sz="1050" dirty="0"/>
          </a:p>
        </p:txBody>
      </p:sp>
      <p:sp>
        <p:nvSpPr>
          <p:cNvPr id="47" name="Text 22"/>
          <p:cNvSpPr/>
          <p:nvPr/>
        </p:nvSpPr>
        <p:spPr>
          <a:xfrm>
            <a:off x="10109150" y="27622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1 (T4 메모리 제약)</a:t>
            </a:r>
            <a:endParaRPr lang="en-US" sz="1050" dirty="0"/>
          </a:p>
        </p:txBody>
      </p:sp>
      <p:sp>
        <p:nvSpPr>
          <p:cNvPr id="48" name="Text 23"/>
          <p:cNvSpPr/>
          <p:nvPr/>
        </p:nvSpPr>
        <p:spPr>
          <a:xfrm>
            <a:off x="8394650" y="30289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GRAD_ACCUM:</a:t>
            </a:r>
            <a:endParaRPr lang="en-US" sz="1050" dirty="0"/>
          </a:p>
        </p:txBody>
      </p:sp>
      <p:sp>
        <p:nvSpPr>
          <p:cNvPr id="49" name="Text 24"/>
          <p:cNvSpPr/>
          <p:nvPr/>
        </p:nvSpPr>
        <p:spPr>
          <a:xfrm>
            <a:off x="10109150" y="30289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4 (실질 배치 크기: 4)</a:t>
            </a:r>
            <a:endParaRPr lang="en-US" sz="1050" dirty="0"/>
          </a:p>
        </p:txBody>
      </p:sp>
      <p:sp>
        <p:nvSpPr>
          <p:cNvPr id="50" name="Text 25"/>
          <p:cNvSpPr/>
          <p:nvPr/>
        </p:nvSpPr>
        <p:spPr>
          <a:xfrm>
            <a:off x="8394650" y="32575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LEARNING_RATE:</a:t>
            </a:r>
            <a:endParaRPr lang="en-US" sz="1050" dirty="0"/>
          </a:p>
        </p:txBody>
      </p:sp>
      <p:sp>
        <p:nvSpPr>
          <p:cNvPr id="51" name="Text 26"/>
          <p:cNvSpPr/>
          <p:nvPr/>
        </p:nvSpPr>
        <p:spPr>
          <a:xfrm>
            <a:off x="10109150" y="32575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1e-4 → 5e-5</a:t>
            </a:r>
            <a:endParaRPr lang="en-US" sz="1050" dirty="0"/>
          </a:p>
        </p:txBody>
      </p:sp>
      <p:sp>
        <p:nvSpPr>
          <p:cNvPr id="52" name="Text 27"/>
          <p:cNvSpPr/>
          <p:nvPr/>
        </p:nvSpPr>
        <p:spPr>
          <a:xfrm>
            <a:off x="8394650" y="34861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NUM_EPOCHS:</a:t>
            </a:r>
            <a:endParaRPr lang="en-US" sz="1050" dirty="0"/>
          </a:p>
        </p:txBody>
      </p:sp>
      <p:sp>
        <p:nvSpPr>
          <p:cNvPr id="53" name="Text 28"/>
          <p:cNvSpPr/>
          <p:nvPr/>
        </p:nvSpPr>
        <p:spPr>
          <a:xfrm>
            <a:off x="10109150" y="3486150"/>
            <a:ext cx="166360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1 → 3</a:t>
            </a:r>
            <a:endParaRPr lang="en-US" sz="1050" dirty="0"/>
          </a:p>
        </p:txBody>
      </p:sp>
      <p:sp>
        <p:nvSpPr>
          <p:cNvPr id="54" name="Text 29"/>
          <p:cNvSpPr/>
          <p:nvPr/>
        </p:nvSpPr>
        <p:spPr>
          <a:xfrm>
            <a:off x="8394650" y="37147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VALIDATION_SPLIT:</a:t>
            </a:r>
            <a:endParaRPr lang="en-US" sz="1050" dirty="0"/>
          </a:p>
        </p:txBody>
      </p:sp>
      <p:sp>
        <p:nvSpPr>
          <p:cNvPr id="55" name="Text 30"/>
          <p:cNvSpPr/>
          <p:nvPr/>
        </p:nvSpPr>
        <p:spPr>
          <a:xfrm>
            <a:off x="10109150" y="37147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0.9 (90% 훈련)</a:t>
            </a:r>
            <a:endParaRPr lang="en-US" sz="1050" dirty="0"/>
          </a:p>
        </p:txBody>
      </p:sp>
      <p:sp>
        <p:nvSpPr>
          <p:cNvPr id="56" name="Text 31"/>
          <p:cNvSpPr/>
          <p:nvPr/>
        </p:nvSpPr>
        <p:spPr>
          <a:xfrm>
            <a:off x="8394650" y="3943350"/>
            <a:ext cx="17145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LORA_R:</a:t>
            </a:r>
            <a:endParaRPr lang="en-US" sz="1050" dirty="0"/>
          </a:p>
        </p:txBody>
      </p:sp>
      <p:sp>
        <p:nvSpPr>
          <p:cNvPr id="57" name="Text 32"/>
          <p:cNvSpPr/>
          <p:nvPr/>
        </p:nvSpPr>
        <p:spPr>
          <a:xfrm>
            <a:off x="10109150" y="39433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8 → 32 (랭크)</a:t>
            </a:r>
            <a:endParaRPr lang="en-US" sz="1050" dirty="0"/>
          </a:p>
        </p:txBody>
      </p:sp>
      <p:sp>
        <p:nvSpPr>
          <p:cNvPr id="58" name="Text 33"/>
          <p:cNvSpPr/>
          <p:nvPr/>
        </p:nvSpPr>
        <p:spPr>
          <a:xfrm>
            <a:off x="8394650" y="41719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LORA_ALPHA:</a:t>
            </a:r>
            <a:endParaRPr lang="en-US" sz="1050" dirty="0"/>
          </a:p>
        </p:txBody>
      </p:sp>
      <p:sp>
        <p:nvSpPr>
          <p:cNvPr id="59" name="Text 34"/>
          <p:cNvSpPr/>
          <p:nvPr/>
        </p:nvSpPr>
        <p:spPr>
          <a:xfrm>
            <a:off x="10109150" y="4171950"/>
            <a:ext cx="199632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16 (스케일링 상수)</a:t>
            </a:r>
            <a:endParaRPr lang="en-US" sz="1050" dirty="0"/>
          </a:p>
        </p:txBody>
      </p:sp>
      <p:sp>
        <p:nvSpPr>
          <p:cNvPr id="60" name="Text 35"/>
          <p:cNvSpPr/>
          <p:nvPr/>
        </p:nvSpPr>
        <p:spPr>
          <a:xfrm>
            <a:off x="8394650" y="4400550"/>
            <a:ext cx="205740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LORA_DROPOUT:</a:t>
            </a:r>
            <a:endParaRPr lang="en-US" sz="1050" dirty="0"/>
          </a:p>
        </p:txBody>
      </p:sp>
      <p:sp>
        <p:nvSpPr>
          <p:cNvPr id="61" name="Text 36"/>
          <p:cNvSpPr/>
          <p:nvPr/>
        </p:nvSpPr>
        <p:spPr>
          <a:xfrm>
            <a:off x="10109150" y="4400550"/>
            <a:ext cx="166360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0.05</a:t>
            </a:r>
            <a:endParaRPr lang="en-US" sz="1050" dirty="0"/>
          </a:p>
        </p:txBody>
      </p:sp>
      <p:sp>
        <p:nvSpPr>
          <p:cNvPr id="62" name="Text 37"/>
          <p:cNvSpPr/>
          <p:nvPr/>
        </p:nvSpPr>
        <p:spPr>
          <a:xfrm>
            <a:off x="419100" y="5353050"/>
            <a:ext cx="1135365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Ablation Study 결과</a:t>
            </a:r>
            <a:endParaRPr lang="en-US" sz="1500" dirty="0"/>
          </a:p>
        </p:txBody>
      </p:sp>
      <p:sp>
        <p:nvSpPr>
          <p:cNvPr id="63" name="직사각형 62">
            <a:extLst>
              <a:ext uri="{FF2B5EF4-FFF2-40B4-BE49-F238E27FC236}">
                <a16:creationId xmlns:a16="http://schemas.microsoft.com/office/drawing/2014/main" id="{FB792BB8-0318-4699-B67F-60D1E6E306C7}"/>
              </a:ext>
            </a:extLst>
          </p:cNvPr>
          <p:cNvSpPr/>
          <p:nvPr/>
        </p:nvSpPr>
        <p:spPr>
          <a:xfrm>
            <a:off x="2108150" y="6629400"/>
            <a:ext cx="685800" cy="34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TextBox 63">
            <a:extLst>
              <a:ext uri="{FF2B5EF4-FFF2-40B4-BE49-F238E27FC236}">
                <a16:creationId xmlns:a16="http://schemas.microsoft.com/office/drawing/2014/main" id="{A1B452E8-422F-4183-8743-B45AAA48EDC7}"/>
              </a:ext>
            </a:extLst>
          </p:cNvPr>
          <p:cNvSpPr txBox="1"/>
          <p:nvPr/>
        </p:nvSpPr>
        <p:spPr>
          <a:xfrm>
            <a:off x="2143699" y="6612895"/>
            <a:ext cx="817853" cy="261610"/>
          </a:xfrm>
          <a:prstGeom prst="rect">
            <a:avLst/>
          </a:prstGeom>
          <a:noFill/>
        </p:spPr>
        <p:txBody>
          <a:bodyPr wrap="none" rtlCol="0">
            <a:spAutoFit/>
          </a:bodyPr>
          <a:lstStyle/>
          <a:p>
            <a:r>
              <a:rPr lang="en-US" altLang="ko-KR" sz="1100" dirty="0"/>
              <a:t>Worst case</a:t>
            </a:r>
            <a:endParaRPr lang="ko-KR" altLang="en-US" sz="1100" dirty="0"/>
          </a:p>
        </p:txBody>
      </p:sp>
      <p:sp>
        <p:nvSpPr>
          <p:cNvPr id="65" name="직사각형 64">
            <a:extLst>
              <a:ext uri="{FF2B5EF4-FFF2-40B4-BE49-F238E27FC236}">
                <a16:creationId xmlns:a16="http://schemas.microsoft.com/office/drawing/2014/main" id="{CD4467FE-9F3E-421E-BC41-551167937B5B}"/>
              </a:ext>
            </a:extLst>
          </p:cNvPr>
          <p:cNvSpPr/>
          <p:nvPr/>
        </p:nvSpPr>
        <p:spPr>
          <a:xfrm>
            <a:off x="4267081" y="6629400"/>
            <a:ext cx="932238" cy="34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TextBox 65">
            <a:extLst>
              <a:ext uri="{FF2B5EF4-FFF2-40B4-BE49-F238E27FC236}">
                <a16:creationId xmlns:a16="http://schemas.microsoft.com/office/drawing/2014/main" id="{8BADFB81-1FA2-4D7E-B1D8-874EB269D432}"/>
              </a:ext>
            </a:extLst>
          </p:cNvPr>
          <p:cNvSpPr txBox="1"/>
          <p:nvPr/>
        </p:nvSpPr>
        <p:spPr>
          <a:xfrm>
            <a:off x="4290776" y="6612895"/>
            <a:ext cx="1428596" cy="261610"/>
          </a:xfrm>
          <a:prstGeom prst="rect">
            <a:avLst/>
          </a:prstGeom>
          <a:noFill/>
        </p:spPr>
        <p:txBody>
          <a:bodyPr wrap="none" rtlCol="0">
            <a:spAutoFit/>
          </a:bodyPr>
          <a:lstStyle/>
          <a:p>
            <a:r>
              <a:rPr lang="en-US" altLang="ko-KR" sz="1100" dirty="0" err="1"/>
              <a:t>Epochs_num</a:t>
            </a:r>
            <a:r>
              <a:rPr lang="en-US" altLang="ko-KR" sz="1100" dirty="0"/>
              <a:t> increase</a:t>
            </a:r>
            <a:endParaRPr lang="ko-KR" altLang="en-US" sz="1100" dirty="0"/>
          </a:p>
        </p:txBody>
      </p:sp>
      <p:sp>
        <p:nvSpPr>
          <p:cNvPr id="69" name="직사각형 68">
            <a:extLst>
              <a:ext uri="{FF2B5EF4-FFF2-40B4-BE49-F238E27FC236}">
                <a16:creationId xmlns:a16="http://schemas.microsoft.com/office/drawing/2014/main" id="{8E3988E3-F267-4816-88C0-89649480727D}"/>
              </a:ext>
            </a:extLst>
          </p:cNvPr>
          <p:cNvSpPr/>
          <p:nvPr/>
        </p:nvSpPr>
        <p:spPr>
          <a:xfrm>
            <a:off x="6732442" y="6629400"/>
            <a:ext cx="932238" cy="34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TextBox 69">
            <a:extLst>
              <a:ext uri="{FF2B5EF4-FFF2-40B4-BE49-F238E27FC236}">
                <a16:creationId xmlns:a16="http://schemas.microsoft.com/office/drawing/2014/main" id="{A0D51BFA-4C1D-465F-91D2-40919987C9A4}"/>
              </a:ext>
            </a:extLst>
          </p:cNvPr>
          <p:cNvSpPr txBox="1"/>
          <p:nvPr/>
        </p:nvSpPr>
        <p:spPr>
          <a:xfrm>
            <a:off x="6846851" y="6612895"/>
            <a:ext cx="1207382" cy="261610"/>
          </a:xfrm>
          <a:prstGeom prst="rect">
            <a:avLst/>
          </a:prstGeom>
          <a:noFill/>
        </p:spPr>
        <p:txBody>
          <a:bodyPr wrap="none" rtlCol="0">
            <a:spAutoFit/>
          </a:bodyPr>
          <a:lstStyle/>
          <a:p>
            <a:r>
              <a:rPr lang="en-US" altLang="ko-KR" sz="1100" dirty="0"/>
              <a:t>Data size increase</a:t>
            </a:r>
            <a:endParaRPr lang="ko-KR" altLang="en-US" sz="1100" dirty="0"/>
          </a:p>
        </p:txBody>
      </p:sp>
      <p:sp>
        <p:nvSpPr>
          <p:cNvPr id="71" name="직사각형 70">
            <a:extLst>
              <a:ext uri="{FF2B5EF4-FFF2-40B4-BE49-F238E27FC236}">
                <a16:creationId xmlns:a16="http://schemas.microsoft.com/office/drawing/2014/main" id="{FBDDB2DC-7083-4705-B714-40A88EB7D022}"/>
              </a:ext>
            </a:extLst>
          </p:cNvPr>
          <p:cNvSpPr/>
          <p:nvPr/>
        </p:nvSpPr>
        <p:spPr>
          <a:xfrm>
            <a:off x="9189621" y="6629400"/>
            <a:ext cx="932238" cy="34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TextBox 71">
            <a:extLst>
              <a:ext uri="{FF2B5EF4-FFF2-40B4-BE49-F238E27FC236}">
                <a16:creationId xmlns:a16="http://schemas.microsoft.com/office/drawing/2014/main" id="{4834EE26-9B5B-46D3-A3A0-9AA07A653527}"/>
              </a:ext>
            </a:extLst>
          </p:cNvPr>
          <p:cNvSpPr txBox="1"/>
          <p:nvPr/>
        </p:nvSpPr>
        <p:spPr>
          <a:xfrm>
            <a:off x="9134087" y="6612895"/>
            <a:ext cx="1561646" cy="261610"/>
          </a:xfrm>
          <a:prstGeom prst="rect">
            <a:avLst/>
          </a:prstGeom>
          <a:noFill/>
        </p:spPr>
        <p:txBody>
          <a:bodyPr wrap="none" rtlCol="0">
            <a:spAutoFit/>
          </a:bodyPr>
          <a:lstStyle/>
          <a:p>
            <a:r>
              <a:rPr lang="en-US" altLang="ko-KR" sz="1100" dirty="0"/>
              <a:t>Parameter Optimization</a:t>
            </a:r>
            <a:endParaRPr lang="ko-KR" alt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009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2009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8196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990600"/>
            <a:ext cx="5676900" cy="4914900"/>
          </a:xfrm>
          <a:prstGeom prst="rect">
            <a:avLst/>
          </a:prstGeom>
        </p:spPr>
      </p:pic>
      <p:pic>
        <p:nvPicPr>
          <p:cNvPr id="8" name="Image 6" descr="preencoded.png"/>
          <p:cNvPicPr>
            <a:picLocks noChangeAspect="1"/>
          </p:cNvPicPr>
          <p:nvPr/>
        </p:nvPicPr>
        <p:blipFill>
          <a:blip r:embed="rId9"/>
          <a:stretch>
            <a:fillRect/>
          </a:stretch>
        </p:blipFill>
        <p:spPr>
          <a:xfrm>
            <a:off x="533400" y="1219200"/>
            <a:ext cx="381000" cy="381000"/>
          </a:xfrm>
          <a:prstGeom prst="rect">
            <a:avLst/>
          </a:prstGeom>
        </p:spPr>
      </p:pic>
      <p:pic>
        <p:nvPicPr>
          <p:cNvPr id="9" name="Image 7" descr="preencoded.png"/>
          <p:cNvPicPr>
            <a:picLocks noChangeAspect="1"/>
          </p:cNvPicPr>
          <p:nvPr/>
        </p:nvPicPr>
        <p:blipFill>
          <a:blip r:embed="rId10"/>
          <a:stretch>
            <a:fillRect/>
          </a:stretch>
        </p:blipFill>
        <p:spPr>
          <a:xfrm>
            <a:off x="628650" y="1276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533400" y="1752600"/>
            <a:ext cx="5219700" cy="1447800"/>
          </a:xfrm>
          <a:prstGeom prst="rect">
            <a:avLst/>
          </a:prstGeom>
        </p:spPr>
      </p:pic>
      <p:pic>
        <p:nvPicPr>
          <p:cNvPr id="11" name="Image 9" descr="preencoded.png"/>
          <p:cNvPicPr>
            <a:picLocks noChangeAspect="1"/>
          </p:cNvPicPr>
          <p:nvPr/>
        </p:nvPicPr>
        <p:blipFill>
          <a:blip r:embed="rId12"/>
          <a:stretch>
            <a:fillRect/>
          </a:stretch>
        </p:blipFill>
        <p:spPr>
          <a:xfrm>
            <a:off x="533400" y="33909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533400" y="3924300"/>
            <a:ext cx="152400" cy="152400"/>
          </a:xfrm>
          <a:prstGeom prst="rect">
            <a:avLst/>
          </a:prstGeom>
        </p:spPr>
      </p:pic>
      <p:pic>
        <p:nvPicPr>
          <p:cNvPr id="13" name="Image 11" descr="preencoded.png"/>
          <p:cNvPicPr>
            <a:picLocks noChangeAspect="1"/>
          </p:cNvPicPr>
          <p:nvPr/>
        </p:nvPicPr>
        <p:blipFill>
          <a:blip r:embed="rId12"/>
          <a:stretch>
            <a:fillRect/>
          </a:stretch>
        </p:blipFill>
        <p:spPr>
          <a:xfrm>
            <a:off x="533400" y="4391025"/>
            <a:ext cx="152400" cy="152400"/>
          </a:xfrm>
          <a:prstGeom prst="rect">
            <a:avLst/>
          </a:prstGeom>
        </p:spPr>
      </p:pic>
      <p:pic>
        <p:nvPicPr>
          <p:cNvPr id="14" name="Image 12" descr="preencoded.png"/>
          <p:cNvPicPr>
            <a:picLocks noChangeAspect="1"/>
          </p:cNvPicPr>
          <p:nvPr/>
        </p:nvPicPr>
        <p:blipFill>
          <a:blip r:embed="rId8"/>
          <a:stretch>
            <a:fillRect/>
          </a:stretch>
        </p:blipFill>
        <p:spPr>
          <a:xfrm>
            <a:off x="6210300" y="990600"/>
            <a:ext cx="5676900" cy="4914900"/>
          </a:xfrm>
          <a:prstGeom prst="rect">
            <a:avLst/>
          </a:prstGeom>
        </p:spPr>
      </p:pic>
      <p:pic>
        <p:nvPicPr>
          <p:cNvPr id="15" name="Image 13" descr="preencoded.png"/>
          <p:cNvPicPr>
            <a:picLocks noChangeAspect="1"/>
          </p:cNvPicPr>
          <p:nvPr/>
        </p:nvPicPr>
        <p:blipFill>
          <a:blip r:embed="rId13"/>
          <a:stretch>
            <a:fillRect/>
          </a:stretch>
        </p:blipFill>
        <p:spPr>
          <a:xfrm>
            <a:off x="6438900" y="1219200"/>
            <a:ext cx="381000" cy="381000"/>
          </a:xfrm>
          <a:prstGeom prst="rect">
            <a:avLst/>
          </a:prstGeom>
        </p:spPr>
      </p:pic>
      <p:pic>
        <p:nvPicPr>
          <p:cNvPr id="16" name="Image 14" descr="preencoded.png"/>
          <p:cNvPicPr>
            <a:picLocks noChangeAspect="1"/>
          </p:cNvPicPr>
          <p:nvPr/>
        </p:nvPicPr>
        <p:blipFill>
          <a:blip r:embed="rId14"/>
          <a:stretch>
            <a:fillRect/>
          </a:stretch>
        </p:blipFill>
        <p:spPr>
          <a:xfrm>
            <a:off x="6543675" y="1276350"/>
            <a:ext cx="171450" cy="266700"/>
          </a:xfrm>
          <a:prstGeom prst="rect">
            <a:avLst/>
          </a:prstGeom>
        </p:spPr>
      </p:pic>
      <p:pic>
        <p:nvPicPr>
          <p:cNvPr id="17" name="Image 15" descr="preencoded.png"/>
          <p:cNvPicPr>
            <a:picLocks noChangeAspect="1"/>
          </p:cNvPicPr>
          <p:nvPr/>
        </p:nvPicPr>
        <p:blipFill>
          <a:blip r:embed="rId15"/>
          <a:stretch>
            <a:fillRect/>
          </a:stretch>
        </p:blipFill>
        <p:spPr>
          <a:xfrm>
            <a:off x="6438900" y="1752600"/>
            <a:ext cx="5219700" cy="2019300"/>
          </a:xfrm>
          <a:prstGeom prst="rect">
            <a:avLst/>
          </a:prstGeom>
        </p:spPr>
      </p:pic>
      <p:pic>
        <p:nvPicPr>
          <p:cNvPr id="18" name="Image 16" descr="preencoded.png"/>
          <p:cNvPicPr>
            <a:picLocks noChangeAspect="1"/>
          </p:cNvPicPr>
          <p:nvPr/>
        </p:nvPicPr>
        <p:blipFill>
          <a:blip r:embed="rId12"/>
          <a:stretch>
            <a:fillRect/>
          </a:stretch>
        </p:blipFill>
        <p:spPr>
          <a:xfrm>
            <a:off x="6438900" y="3962400"/>
            <a:ext cx="152400" cy="152400"/>
          </a:xfrm>
          <a:prstGeom prst="rect">
            <a:avLst/>
          </a:prstGeom>
        </p:spPr>
      </p:pic>
      <p:pic>
        <p:nvPicPr>
          <p:cNvPr id="19" name="Image 17" descr="preencoded.png"/>
          <p:cNvPicPr>
            <a:picLocks noChangeAspect="1"/>
          </p:cNvPicPr>
          <p:nvPr/>
        </p:nvPicPr>
        <p:blipFill>
          <a:blip r:embed="rId12"/>
          <a:stretch>
            <a:fillRect/>
          </a:stretch>
        </p:blipFill>
        <p:spPr>
          <a:xfrm>
            <a:off x="6438900" y="4562475"/>
            <a:ext cx="152400" cy="152400"/>
          </a:xfrm>
          <a:prstGeom prst="rect">
            <a:avLst/>
          </a:prstGeom>
        </p:spPr>
      </p:pic>
      <p:pic>
        <p:nvPicPr>
          <p:cNvPr id="20" name="Image 18" descr="preencoded.png"/>
          <p:cNvPicPr>
            <a:picLocks noChangeAspect="1"/>
          </p:cNvPicPr>
          <p:nvPr/>
        </p:nvPicPr>
        <p:blipFill>
          <a:blip r:embed="rId12"/>
          <a:stretch>
            <a:fillRect/>
          </a:stretch>
        </p:blipFill>
        <p:spPr>
          <a:xfrm>
            <a:off x="6438900" y="5257800"/>
            <a:ext cx="152400" cy="152400"/>
          </a:xfrm>
          <a:prstGeom prst="rect">
            <a:avLst/>
          </a:prstGeom>
        </p:spPr>
      </p:pic>
      <p:pic>
        <p:nvPicPr>
          <p:cNvPr id="21" name="Image 19" descr="preencoded.png"/>
          <p:cNvPicPr>
            <a:picLocks noChangeAspect="1"/>
          </p:cNvPicPr>
          <p:nvPr/>
        </p:nvPicPr>
        <p:blipFill>
          <a:blip r:embed="rId16"/>
          <a:stretch>
            <a:fillRect/>
          </a:stretch>
        </p:blipFill>
        <p:spPr>
          <a:xfrm>
            <a:off x="304800" y="6134100"/>
            <a:ext cx="11582400" cy="762000"/>
          </a:xfrm>
          <a:prstGeom prst="rect">
            <a:avLst/>
          </a:prstGeom>
        </p:spPr>
      </p:pic>
      <p:pic>
        <p:nvPicPr>
          <p:cNvPr id="22" name="Image 20" descr="preencoded.png"/>
          <p:cNvPicPr>
            <a:picLocks noChangeAspect="1"/>
          </p:cNvPicPr>
          <p:nvPr/>
        </p:nvPicPr>
        <p:blipFill>
          <a:blip r:embed="rId17"/>
          <a:stretch>
            <a:fillRect/>
          </a:stretch>
        </p:blipFill>
        <p:spPr>
          <a:xfrm>
            <a:off x="457200" y="6286500"/>
            <a:ext cx="142875" cy="266700"/>
          </a:xfrm>
          <a:prstGeom prst="rect">
            <a:avLst/>
          </a:prstGeom>
        </p:spPr>
      </p:pic>
      <p:sp>
        <p:nvSpPr>
          <p:cNvPr id="23" name="Text 0"/>
          <p:cNvSpPr/>
          <p:nvPr/>
        </p:nvSpPr>
        <p:spPr>
          <a:xfrm>
            <a:off x="381000" y="152400"/>
            <a:ext cx="200025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코드 스니펫</a:t>
            </a:r>
            <a:endParaRPr lang="en-US" sz="2700" dirty="0"/>
          </a:p>
        </p:txBody>
      </p:sp>
      <p:sp>
        <p:nvSpPr>
          <p:cNvPr id="24" name="Text 1"/>
          <p:cNvSpPr/>
          <p:nvPr/>
        </p:nvSpPr>
        <p:spPr>
          <a:xfrm>
            <a:off x="1028700" y="1257300"/>
            <a:ext cx="18516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LoRA 학습 설정</a:t>
            </a:r>
            <a:endParaRPr lang="en-US" sz="1800" dirty="0"/>
          </a:p>
        </p:txBody>
      </p:sp>
      <p:sp>
        <p:nvSpPr>
          <p:cNvPr id="25" name="Text 2"/>
          <p:cNvSpPr/>
          <p:nvPr/>
        </p:nvSpPr>
        <p:spPr>
          <a:xfrm>
            <a:off x="685800" y="1752600"/>
            <a:ext cx="5219700" cy="1447800"/>
          </a:xfrm>
          <a:prstGeom prst="rect">
            <a:avLst/>
          </a:prstGeom>
          <a:noFill/>
          <a:ln/>
        </p:spPr>
        <p:txBody>
          <a:bodyPr vert="horz" wrap="square" lIns="0" tIns="0" rIns="0" bIns="0" rtlCol="0" anchor="t"/>
          <a:lstStyle/>
          <a:p>
            <a:pPr marL="0" indent="0">
              <a:lnSpc>
                <a:spcPts val="1500"/>
              </a:lnSpc>
              <a:buNone/>
            </a:pPr>
            <a:r>
              <a:rPr lang="en-US" sz="1050" dirty="0">
                <a:solidFill>
                  <a:srgbClr val="A0AEC0"/>
                </a:solidFill>
                <a:latin typeface="Courier New" pitchFamily="34" charset="0"/>
                <a:ea typeface="Courier New" pitchFamily="34" charset="-122"/>
                <a:cs typeface="Courier New" pitchFamily="34" charset="-120"/>
              </a:rPr>
              <a:t># LoRA 설정</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56565"/>
                </a:solidFill>
                <a:latin typeface="Courier New" pitchFamily="34" charset="0"/>
                <a:ea typeface="Courier New" pitchFamily="34" charset="-122"/>
                <a:cs typeface="Courier New" pitchFamily="34" charset="-120"/>
              </a:rPr>
              <a:t>lora_config</a:t>
            </a:r>
            <a:r>
              <a:rPr lang="en-US" sz="1050" dirty="0">
                <a:solidFill>
                  <a:srgbClr val="E2E8F0"/>
                </a:solidFill>
                <a:latin typeface="Courier New" pitchFamily="34" charset="0"/>
                <a:ea typeface="Courier New" pitchFamily="34" charset="-122"/>
                <a:cs typeface="Courier New" pitchFamily="34" charset="-120"/>
              </a:rPr>
              <a:t> = {
</a:t>
            </a:r>
            <a:r>
              <a:rPr lang="en-US" sz="1050" dirty="0">
                <a:solidFill>
                  <a:srgbClr val="68D391"/>
                </a:solidFill>
                <a:latin typeface="Courier New" pitchFamily="34" charset="0"/>
                <a:ea typeface="Courier New" pitchFamily="34" charset="-122"/>
                <a:cs typeface="Courier New" pitchFamily="34" charset="-120"/>
              </a:rPr>
              <a:t>"lora_r"</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32</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랭크 값 증가</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"lora_alpha"</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16</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스케일링 상수</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"lora_dropout"</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0.05</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드롭아웃 비율</a:t>
            </a:r>
            <a:r>
              <a:rPr lang="en-US" sz="1050" dirty="0">
                <a:solidFill>
                  <a:srgbClr val="E2E8F0"/>
                </a:solidFill>
                <a:latin typeface="Courier New" pitchFamily="34" charset="0"/>
                <a:ea typeface="Courier New" pitchFamily="34" charset="-122"/>
                <a:cs typeface="Courier New" pitchFamily="34" charset="-120"/>
              </a:rPr>
              <a:t>
}</a:t>
            </a:r>
            <a:endParaRPr lang="en-US" sz="1050" dirty="0"/>
          </a:p>
        </p:txBody>
      </p:sp>
      <p:sp>
        <p:nvSpPr>
          <p:cNvPr id="26" name="Text 3"/>
          <p:cNvSpPr/>
          <p:nvPr/>
        </p:nvSpPr>
        <p:spPr>
          <a:xfrm>
            <a:off x="762000" y="3352800"/>
            <a:ext cx="49911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LORA_R</a:t>
            </a:r>
            <a:r>
              <a:rPr lang="en-US" sz="1200" dirty="0">
                <a:solidFill>
                  <a:srgbClr val="333333"/>
                </a:solidFill>
                <a:latin typeface="Noto Sans KR" pitchFamily="34" charset="0"/>
                <a:ea typeface="Noto Sans KR" pitchFamily="34" charset="-122"/>
                <a:cs typeface="Noto Sans KR" pitchFamily="34" charset="-120"/>
              </a:rPr>
              <a:t>: 랭크 값을 8에서 32로 증가시켜 모델의 파라미터 수를 줄이면서도 효과적인 학습을 가능하게 했습니다.</a:t>
            </a:r>
            <a:endParaRPr lang="en-US" sz="1200" dirty="0"/>
          </a:p>
        </p:txBody>
      </p:sp>
      <p:sp>
        <p:nvSpPr>
          <p:cNvPr id="27" name="Text 4"/>
          <p:cNvSpPr/>
          <p:nvPr/>
        </p:nvSpPr>
        <p:spPr>
          <a:xfrm>
            <a:off x="762000" y="3886200"/>
            <a:ext cx="49911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LORA_ALPHA</a:t>
            </a:r>
            <a:r>
              <a:rPr lang="en-US" sz="1200" dirty="0">
                <a:solidFill>
                  <a:srgbClr val="333333"/>
                </a:solidFill>
                <a:latin typeface="Noto Sans KR" pitchFamily="34" charset="0"/>
                <a:ea typeface="Noto Sans KR" pitchFamily="34" charset="-122"/>
                <a:cs typeface="Noto Sans KR" pitchFamily="34" charset="-120"/>
              </a:rPr>
              <a:t>: 스케일링 상수를 16으로 설정하여 학습의 안정성을 높였습니다.</a:t>
            </a:r>
            <a:endParaRPr lang="en-US" sz="1200" dirty="0"/>
          </a:p>
        </p:txBody>
      </p:sp>
      <p:sp>
        <p:nvSpPr>
          <p:cNvPr id="28" name="Text 5"/>
          <p:cNvSpPr/>
          <p:nvPr/>
        </p:nvSpPr>
        <p:spPr>
          <a:xfrm>
            <a:off x="762000" y="4352925"/>
            <a:ext cx="49911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LORA_DROPOUT</a:t>
            </a:r>
            <a:r>
              <a:rPr lang="en-US" sz="1200" dirty="0">
                <a:solidFill>
                  <a:srgbClr val="333333"/>
                </a:solidFill>
                <a:latin typeface="Noto Sans KR" pitchFamily="34" charset="0"/>
                <a:ea typeface="Noto Sans KR" pitchFamily="34" charset="-122"/>
                <a:cs typeface="Noto Sans KR" pitchFamily="34" charset="-120"/>
              </a:rPr>
              <a:t>: 0.05로 설정하여 과적합을 방지하고 일반화 능력을 향상시켰습니다.</a:t>
            </a:r>
            <a:endParaRPr lang="en-US" sz="1200" dirty="0"/>
          </a:p>
        </p:txBody>
      </p:sp>
      <p:sp>
        <p:nvSpPr>
          <p:cNvPr id="29" name="Text 6"/>
          <p:cNvSpPr/>
          <p:nvPr/>
        </p:nvSpPr>
        <p:spPr>
          <a:xfrm>
            <a:off x="6934200" y="1257300"/>
            <a:ext cx="2697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Colab 체크포인트 저장</a:t>
            </a:r>
            <a:endParaRPr lang="en-US" sz="1800" dirty="0"/>
          </a:p>
        </p:txBody>
      </p:sp>
      <p:sp>
        <p:nvSpPr>
          <p:cNvPr id="30" name="Text 7"/>
          <p:cNvSpPr/>
          <p:nvPr/>
        </p:nvSpPr>
        <p:spPr>
          <a:xfrm>
            <a:off x="6591300" y="1752600"/>
            <a:ext cx="5219700" cy="2019300"/>
          </a:xfrm>
          <a:prstGeom prst="rect">
            <a:avLst/>
          </a:prstGeom>
          <a:noFill/>
          <a:ln/>
        </p:spPr>
        <p:txBody>
          <a:bodyPr vert="horz" wrap="square" lIns="0" tIns="0" rIns="0" bIns="0" rtlCol="0" anchor="t"/>
          <a:lstStyle/>
          <a:p>
            <a:pPr marL="0" indent="0">
              <a:lnSpc>
                <a:spcPts val="1500"/>
              </a:lnSpc>
              <a:buNone/>
            </a:pPr>
            <a:r>
              <a:rPr lang="en-US" sz="1050" dirty="0">
                <a:solidFill>
                  <a:srgbClr val="A0AEC0"/>
                </a:solidFill>
                <a:latin typeface="Courier New" pitchFamily="34" charset="0"/>
                <a:ea typeface="Courier New" pitchFamily="34" charset="-122"/>
                <a:cs typeface="Courier New" pitchFamily="34" charset="-120"/>
              </a:rPr>
              <a:t># 체크포인트 저장 설정</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56565"/>
                </a:solidFill>
                <a:latin typeface="Courier New" pitchFamily="34" charset="0"/>
                <a:ea typeface="Courier New" pitchFamily="34" charset="-122"/>
                <a:cs typeface="Courier New" pitchFamily="34" charset="-120"/>
              </a:rPr>
              <a:t>from</a:t>
            </a:r>
            <a:r>
              <a:rPr lang="en-US" sz="1050" dirty="0">
                <a:solidFill>
                  <a:srgbClr val="E2E8F0"/>
                </a:solidFill>
                <a:latin typeface="Courier New" pitchFamily="34" charset="0"/>
                <a:ea typeface="Courier New" pitchFamily="34" charset="-122"/>
                <a:cs typeface="Courier New" pitchFamily="34" charset="-120"/>
              </a:rPr>
              <a:t> transformers </a:t>
            </a:r>
            <a:r>
              <a:rPr lang="en-US" sz="1050" dirty="0">
                <a:solidFill>
                  <a:srgbClr val="F56565"/>
                </a:solidFill>
                <a:latin typeface="Courier New" pitchFamily="34" charset="0"/>
                <a:ea typeface="Courier New" pitchFamily="34" charset="-122"/>
                <a:cs typeface="Courier New" pitchFamily="34" charset="-120"/>
              </a:rPr>
              <a:t>import</a:t>
            </a:r>
            <a:r>
              <a:rPr lang="en-US" sz="1050" dirty="0">
                <a:solidFill>
                  <a:srgbClr val="E2E8F0"/>
                </a:solidFill>
                <a:latin typeface="Courier New" pitchFamily="34" charset="0"/>
                <a:ea typeface="Courier New" pitchFamily="34" charset="-122"/>
                <a:cs typeface="Courier New" pitchFamily="34" charset="-120"/>
              </a:rPr>
              <a:t> TrainingArguments
</a:t>
            </a:r>
            <a:r>
              <a:rPr lang="en-US" sz="1050" dirty="0">
                <a:solidFill>
                  <a:srgbClr val="F56565"/>
                </a:solidFill>
                <a:latin typeface="Courier New" pitchFamily="34" charset="0"/>
                <a:ea typeface="Courier New" pitchFamily="34" charset="-122"/>
                <a:cs typeface="Courier New" pitchFamily="34" charset="-120"/>
              </a:rPr>
              <a:t>training_args</a:t>
            </a:r>
            <a:r>
              <a:rPr lang="en-US" sz="1050" dirty="0">
                <a:solidFill>
                  <a:srgbClr val="E2E8F0"/>
                </a:solidFill>
                <a:latin typeface="Courier New" pitchFamily="34" charset="0"/>
                <a:ea typeface="Courier New" pitchFamily="34" charset="-122"/>
                <a:cs typeface="Courier New" pitchFamily="34" charset="-120"/>
              </a:rPr>
              <a:t> = TrainingArguments(
</a:t>
            </a:r>
            <a:r>
              <a:rPr lang="en-US" sz="1050" dirty="0">
                <a:solidFill>
                  <a:srgbClr val="68D391"/>
                </a:solidFill>
                <a:latin typeface="Courier New" pitchFamily="34" charset="0"/>
                <a:ea typeface="Courier New" pitchFamily="34" charset="-122"/>
                <a:cs typeface="Courier New" pitchFamily="34" charset="-120"/>
              </a:rPr>
              <a:t>"output_dir"</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"./vqa_model"</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"save_steps"</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400</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400 스탭마다 저장</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"save_total_limit"</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3</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총 3개의 체크포인트 유지</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68D391"/>
                </a:solidFill>
                <a:latin typeface="Courier New" pitchFamily="34" charset="0"/>
                <a:ea typeface="Courier New" pitchFamily="34" charset="-122"/>
                <a:cs typeface="Courier New" pitchFamily="34" charset="-120"/>
              </a:rPr>
              <a:t>"gradient_accumulation_steps"</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F6AD55"/>
                </a:solidFill>
                <a:latin typeface="Courier New" pitchFamily="34" charset="0"/>
                <a:ea typeface="Courier New" pitchFamily="34" charset="-122"/>
                <a:cs typeface="Courier New" pitchFamily="34" charset="-120"/>
              </a:rPr>
              <a:t>8</a:t>
            </a:r>
            <a:r>
              <a:rPr lang="en-US" sz="1050" dirty="0">
                <a:solidFill>
                  <a:srgbClr val="E2E8F0"/>
                </a:solidFill>
                <a:latin typeface="Courier New" pitchFamily="34" charset="0"/>
                <a:ea typeface="Courier New" pitchFamily="34" charset="-122"/>
                <a:cs typeface="Courier New" pitchFamily="34" charset="-120"/>
              </a:rPr>
              <a:t>, </a:t>
            </a:r>
            <a:r>
              <a:rPr lang="en-US" sz="1050" dirty="0">
                <a:solidFill>
                  <a:srgbClr val="A0AEC0"/>
                </a:solidFill>
                <a:latin typeface="Courier New" pitchFamily="34" charset="0"/>
                <a:ea typeface="Courier New" pitchFamily="34" charset="-122"/>
                <a:cs typeface="Courier New" pitchFamily="34" charset="-120"/>
              </a:rPr>
              <a:t># 그라디언트 누적</a:t>
            </a:r>
            <a:r>
              <a:rPr lang="en-US" sz="1050" dirty="0">
                <a:solidFill>
                  <a:srgbClr val="E2E8F0"/>
                </a:solidFill>
                <a:latin typeface="Courier New" pitchFamily="34" charset="0"/>
                <a:ea typeface="Courier New" pitchFamily="34" charset="-122"/>
                <a:cs typeface="Courier New" pitchFamily="34" charset="-120"/>
              </a:rPr>
              <a:t>
)</a:t>
            </a:r>
            <a:endParaRPr lang="en-US" sz="1050" dirty="0"/>
          </a:p>
        </p:txBody>
      </p:sp>
      <p:sp>
        <p:nvSpPr>
          <p:cNvPr id="31" name="Text 8"/>
          <p:cNvSpPr/>
          <p:nvPr/>
        </p:nvSpPr>
        <p:spPr>
          <a:xfrm>
            <a:off x="6667500" y="3924300"/>
            <a:ext cx="49911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저장 주기</a:t>
            </a:r>
            <a:r>
              <a:rPr lang="en-US" sz="1200" dirty="0">
                <a:solidFill>
                  <a:srgbClr val="333333"/>
                </a:solidFill>
                <a:latin typeface="Noto Sans KR" pitchFamily="34" charset="0"/>
                <a:ea typeface="Noto Sans KR" pitchFamily="34" charset="-122"/>
                <a:cs typeface="Noto Sans KR" pitchFamily="34" charset="-120"/>
              </a:rPr>
              <a:t>: 초기에는 2400개 학습마다 저장되도록 설정했으나, 런타임 종료 문제를 해결하기 위해 400개 스탭마다 저장하도록 변경했습니다.</a:t>
            </a:r>
            <a:endParaRPr lang="en-US" sz="1200" dirty="0"/>
          </a:p>
        </p:txBody>
      </p:sp>
      <p:sp>
        <p:nvSpPr>
          <p:cNvPr id="32" name="Text 9"/>
          <p:cNvSpPr/>
          <p:nvPr/>
        </p:nvSpPr>
        <p:spPr>
          <a:xfrm>
            <a:off x="6667500" y="4524375"/>
            <a:ext cx="4991100" cy="6858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메모리 관리</a:t>
            </a:r>
            <a:r>
              <a:rPr lang="en-US" sz="1200" dirty="0">
                <a:solidFill>
                  <a:srgbClr val="333333"/>
                </a:solidFill>
                <a:latin typeface="Noto Sans KR" pitchFamily="34" charset="0"/>
                <a:ea typeface="Noto Sans KR" pitchFamily="34" charset="-122"/>
                <a:cs typeface="Noto Sans KR" pitchFamily="34" charset="-120"/>
              </a:rPr>
              <a:t>: 필요한 경우 Colab 유료 서비스를 사용하여 높은 사양의 </a:t>
            </a:r>
            <a:r>
              <a:rPr lang="en-US" sz="1200" dirty="0" err="1">
                <a:solidFill>
                  <a:srgbClr val="333333"/>
                </a:solidFill>
                <a:latin typeface="Noto Sans KR" pitchFamily="34" charset="0"/>
                <a:ea typeface="Noto Sans KR" pitchFamily="34" charset="-122"/>
                <a:cs typeface="Noto Sans KR" pitchFamily="34" charset="-120"/>
              </a:rPr>
              <a:t>GPU를</a:t>
            </a:r>
            <a:endParaRPr lang="en-US" sz="1200" dirty="0">
              <a:solidFill>
                <a:srgbClr val="333333"/>
              </a:solidFill>
              <a:latin typeface="Noto Sans KR" pitchFamily="34" charset="0"/>
              <a:ea typeface="Noto Sans KR" pitchFamily="34" charset="-122"/>
              <a:cs typeface="Noto Sans KR" pitchFamily="34" charset="-120"/>
            </a:endParaRPr>
          </a:p>
          <a:p>
            <a:pPr marL="0" indent="0" algn="l">
              <a:lnSpc>
                <a:spcPts val="1800"/>
              </a:lnSpc>
              <a:buNone/>
            </a:pPr>
            <a:r>
              <a:rPr lang="en-US" sz="1200" dirty="0" err="1">
                <a:solidFill>
                  <a:srgbClr val="333333"/>
                </a:solidFill>
                <a:latin typeface="Noto Sans KR" pitchFamily="34" charset="0"/>
                <a:ea typeface="Noto Sans KR" pitchFamily="34" charset="-122"/>
                <a:cs typeface="Noto Sans KR" pitchFamily="34" charset="-120"/>
              </a:rPr>
              <a:t>할당받고</a:t>
            </a:r>
            <a:r>
              <a:rPr lang="en-US" sz="1200" dirty="0">
                <a:solidFill>
                  <a:srgbClr val="333333"/>
                </a:solidFill>
                <a:latin typeface="Noto Sans KR" pitchFamily="34" charset="0"/>
                <a:ea typeface="Noto Sans KR" pitchFamily="34" charset="-122"/>
                <a:cs typeface="Noto Sans KR" pitchFamily="34" charset="-120"/>
              </a:rPr>
              <a:t>, 체크포인트를 주기적으로 저장하여 학습을 중단하지 않도록 했습니다.</a:t>
            </a:r>
            <a:endParaRPr lang="en-US" sz="1200" dirty="0"/>
          </a:p>
        </p:txBody>
      </p:sp>
      <p:sp>
        <p:nvSpPr>
          <p:cNvPr id="33" name="Text 10"/>
          <p:cNvSpPr/>
          <p:nvPr/>
        </p:nvSpPr>
        <p:spPr>
          <a:xfrm>
            <a:off x="6667500" y="5219700"/>
            <a:ext cx="49911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학습 재개</a:t>
            </a:r>
            <a:r>
              <a:rPr lang="en-US" sz="1200" dirty="0">
                <a:solidFill>
                  <a:srgbClr val="333333"/>
                </a:solidFill>
                <a:latin typeface="Noto Sans KR" pitchFamily="34" charset="0"/>
                <a:ea typeface="Noto Sans KR" pitchFamily="34" charset="-122"/>
                <a:cs typeface="Noto Sans KR" pitchFamily="34" charset="-120"/>
              </a:rPr>
              <a:t>: 체크포인트에서 학습을 재개할 수 </a:t>
            </a:r>
            <a:r>
              <a:rPr lang="en-US" sz="1200" dirty="0" err="1">
                <a:solidFill>
                  <a:srgbClr val="333333"/>
                </a:solidFill>
                <a:latin typeface="Noto Sans KR" pitchFamily="34" charset="0"/>
                <a:ea typeface="Noto Sans KR" pitchFamily="34" charset="-122"/>
                <a:cs typeface="Noto Sans KR" pitchFamily="34" charset="-120"/>
              </a:rPr>
              <a:t>있어</a:t>
            </a:r>
            <a:r>
              <a:rPr lang="en-US" sz="1200" dirty="0">
                <a:solidFill>
                  <a:srgbClr val="333333"/>
                </a:solidFill>
                <a:latin typeface="Noto Sans KR" pitchFamily="34" charset="0"/>
                <a:ea typeface="Noto Sans KR" pitchFamily="34" charset="-122"/>
                <a:cs typeface="Noto Sans KR" pitchFamily="34" charset="-120"/>
              </a:rPr>
              <a:t> </a:t>
            </a:r>
            <a:r>
              <a:rPr lang="en-US" sz="1200" dirty="0" err="1">
                <a:solidFill>
                  <a:srgbClr val="333333"/>
                </a:solidFill>
                <a:latin typeface="Noto Sans KR" pitchFamily="34" charset="0"/>
                <a:ea typeface="Noto Sans KR" pitchFamily="34" charset="-122"/>
                <a:cs typeface="Noto Sans KR" pitchFamily="34" charset="-120"/>
              </a:rPr>
              <a:t>중대한</a:t>
            </a:r>
            <a:r>
              <a:rPr lang="en-US" sz="1200" dirty="0">
                <a:solidFill>
                  <a:srgbClr val="333333"/>
                </a:solidFill>
                <a:latin typeface="Noto Sans KR" pitchFamily="34" charset="0"/>
                <a:ea typeface="Noto Sans KR" pitchFamily="34" charset="-122"/>
                <a:cs typeface="Noto Sans KR" pitchFamily="34" charset="-120"/>
              </a:rPr>
              <a:t> </a:t>
            </a:r>
            <a:r>
              <a:rPr lang="en-US" sz="1200" dirty="0" err="1">
                <a:solidFill>
                  <a:srgbClr val="333333"/>
                </a:solidFill>
                <a:latin typeface="Noto Sans KR" pitchFamily="34" charset="0"/>
                <a:ea typeface="Noto Sans KR" pitchFamily="34" charset="-122"/>
                <a:cs typeface="Noto Sans KR" pitchFamily="34" charset="-120"/>
              </a:rPr>
              <a:t>실험</a:t>
            </a:r>
            <a:r>
              <a:rPr lang="en-US" sz="1200" dirty="0">
                <a:solidFill>
                  <a:srgbClr val="333333"/>
                </a:solidFill>
                <a:latin typeface="Noto Sans KR" pitchFamily="34" charset="0"/>
                <a:ea typeface="Noto Sans KR" pitchFamily="34" charset="-122"/>
                <a:cs typeface="Noto Sans KR" pitchFamily="34" charset="-120"/>
              </a:rPr>
              <a:t> </a:t>
            </a:r>
            <a:r>
              <a:rPr lang="en-US" sz="1200" dirty="0" err="1">
                <a:solidFill>
                  <a:srgbClr val="333333"/>
                </a:solidFill>
                <a:latin typeface="Noto Sans KR" pitchFamily="34" charset="0"/>
                <a:ea typeface="Noto Sans KR" pitchFamily="34" charset="-122"/>
                <a:cs typeface="Noto Sans KR" pitchFamily="34" charset="-120"/>
              </a:rPr>
              <a:t>결과를</a:t>
            </a:r>
            <a:endParaRPr lang="en-US" sz="1200" dirty="0">
              <a:solidFill>
                <a:srgbClr val="333333"/>
              </a:solidFill>
              <a:latin typeface="Noto Sans KR" pitchFamily="34" charset="0"/>
              <a:ea typeface="Noto Sans KR" pitchFamily="34" charset="-122"/>
              <a:cs typeface="Noto Sans KR" pitchFamily="34" charset="-120"/>
            </a:endParaRPr>
          </a:p>
          <a:p>
            <a:pPr marL="0" indent="0" algn="l">
              <a:lnSpc>
                <a:spcPts val="1800"/>
              </a:lnSpc>
              <a:buNone/>
            </a:pPr>
            <a:r>
              <a:rPr lang="en-US" sz="1200" dirty="0" err="1">
                <a:solidFill>
                  <a:srgbClr val="333333"/>
                </a:solidFill>
                <a:latin typeface="Noto Sans KR" pitchFamily="34" charset="0"/>
                <a:ea typeface="Noto Sans KR" pitchFamily="34" charset="-122"/>
                <a:cs typeface="Noto Sans KR" pitchFamily="34" charset="-120"/>
              </a:rPr>
              <a:t>잃지</a:t>
            </a:r>
            <a:r>
              <a:rPr lang="en-US" sz="1200" dirty="0">
                <a:solidFill>
                  <a:srgbClr val="333333"/>
                </a:solidFill>
                <a:latin typeface="Noto Sans KR" pitchFamily="34" charset="0"/>
                <a:ea typeface="Noto Sans KR" pitchFamily="34" charset="-122"/>
                <a:cs typeface="Noto Sans KR" pitchFamily="34" charset="-120"/>
              </a:rPr>
              <a:t> 않도록 보장했습니다.</a:t>
            </a:r>
            <a:endParaRPr lang="en-US" sz="1200" dirty="0"/>
          </a:p>
        </p:txBody>
      </p:sp>
      <p:sp>
        <p:nvSpPr>
          <p:cNvPr id="34" name="Text 11"/>
          <p:cNvSpPr/>
          <p:nvPr/>
        </p:nvSpPr>
        <p:spPr>
          <a:xfrm>
            <a:off x="714375" y="6286500"/>
            <a:ext cx="11020425" cy="4572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Noto Sans KR" pitchFamily="34" charset="0"/>
                <a:ea typeface="Noto Sans KR" pitchFamily="34" charset="-122"/>
                <a:cs typeface="Noto Sans KR" pitchFamily="34" charset="-120"/>
              </a:rPr>
              <a:t>팁:</a:t>
            </a:r>
            <a:r>
              <a:rPr lang="en-US" sz="1200" dirty="0">
                <a:solidFill>
                  <a:srgbClr val="1D4ED8"/>
                </a:solidFill>
                <a:latin typeface="Noto Sans KR" pitchFamily="34" charset="0"/>
                <a:ea typeface="Noto Sans KR" pitchFamily="34" charset="-122"/>
                <a:cs typeface="Noto Sans KR" pitchFamily="34" charset="-120"/>
              </a:rPr>
              <a:t> Colab 환경에서 장시간 실행하는 학습 과정은 런타임 종료 위험이 </a:t>
            </a:r>
            <a:r>
              <a:rPr lang="en-US" sz="1200" dirty="0" err="1">
                <a:solidFill>
                  <a:srgbClr val="1D4ED8"/>
                </a:solidFill>
                <a:latin typeface="Noto Sans KR" pitchFamily="34" charset="0"/>
                <a:ea typeface="Noto Sans KR" pitchFamily="34" charset="-122"/>
                <a:cs typeface="Noto Sans KR" pitchFamily="34" charset="-120"/>
              </a:rPr>
              <a:t>있습니다</a:t>
            </a:r>
            <a:r>
              <a:rPr lang="en-US" sz="1200" dirty="0">
                <a:solidFill>
                  <a:srgbClr val="1D4ED8"/>
                </a:solidFill>
                <a:latin typeface="Noto Sans KR" pitchFamily="34" charset="0"/>
                <a:ea typeface="Noto Sans KR" pitchFamily="34" charset="-122"/>
                <a:cs typeface="Noto Sans KR" pitchFamily="34" charset="-120"/>
              </a:rPr>
              <a:t>.</a:t>
            </a:r>
          </a:p>
          <a:p>
            <a:pPr marL="0" indent="0">
              <a:lnSpc>
                <a:spcPts val="1800"/>
              </a:lnSpc>
              <a:buNone/>
            </a:pPr>
            <a:r>
              <a:rPr lang="en-US" sz="1200" dirty="0" err="1">
                <a:solidFill>
                  <a:srgbClr val="1D4ED8"/>
                </a:solidFill>
                <a:latin typeface="Noto Sans KR" pitchFamily="34" charset="0"/>
                <a:ea typeface="Noto Sans KR" pitchFamily="34" charset="-122"/>
                <a:cs typeface="Noto Sans KR" pitchFamily="34" charset="-120"/>
              </a:rPr>
              <a:t>체크포인트</a:t>
            </a:r>
            <a:r>
              <a:rPr lang="en-US" sz="1200" dirty="0">
                <a:solidFill>
                  <a:srgbClr val="1D4ED8"/>
                </a:solidFill>
                <a:latin typeface="Noto Sans KR" pitchFamily="34" charset="0"/>
                <a:ea typeface="Noto Sans KR" pitchFamily="34" charset="-122"/>
                <a:cs typeface="Noto Sans KR" pitchFamily="34" charset="-120"/>
              </a:rPr>
              <a:t> 저장 설정은 필수적이며, 그 주기를 적절히 조절하여 학습 효율성을 높이고 결과를 보존할 수 있습니다.</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437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143750"/>
          </a:xfrm>
          <a:prstGeom prst="rect">
            <a:avLst/>
          </a:prstGeom>
        </p:spPr>
      </p:pic>
      <p:pic>
        <p:nvPicPr>
          <p:cNvPr id="4" name="Image 2" descr="preencoded.png"/>
          <p:cNvPicPr>
            <a:picLocks noChangeAspect="1"/>
          </p:cNvPicPr>
          <p:nvPr/>
        </p:nvPicPr>
        <p:blipFill>
          <a:blip r:embed="rId5"/>
          <a:stretch>
            <a:fillRect/>
          </a:stretch>
        </p:blipFill>
        <p:spPr>
          <a:xfrm>
            <a:off x="10287000" y="0"/>
            <a:ext cx="1905000" cy="1905000"/>
          </a:xfrm>
          <a:prstGeom prst="rect">
            <a:avLst/>
          </a:prstGeom>
        </p:spPr>
      </p:pic>
      <p:pic>
        <p:nvPicPr>
          <p:cNvPr id="5" name="Image 3" descr="preencoded.png"/>
          <p:cNvPicPr>
            <a:picLocks noChangeAspect="1"/>
          </p:cNvPicPr>
          <p:nvPr/>
        </p:nvPicPr>
        <p:blipFill>
          <a:blip r:embed="rId6"/>
          <a:stretch>
            <a:fillRect/>
          </a:stretch>
        </p:blipFill>
        <p:spPr>
          <a:xfrm>
            <a:off x="0" y="5715000"/>
            <a:ext cx="1428750" cy="190500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1676400"/>
            <a:ext cx="5676900" cy="1066800"/>
          </a:xfrm>
          <a:prstGeom prst="rect">
            <a:avLst/>
          </a:prstGeom>
        </p:spPr>
      </p:pic>
      <p:pic>
        <p:nvPicPr>
          <p:cNvPr id="8" name="Image 6" descr="preencoded.png"/>
          <p:cNvPicPr>
            <a:picLocks noChangeAspect="1"/>
          </p:cNvPicPr>
          <p:nvPr/>
        </p:nvPicPr>
        <p:blipFill>
          <a:blip r:embed="rId9"/>
          <a:stretch>
            <a:fillRect/>
          </a:stretch>
        </p:blipFill>
        <p:spPr>
          <a:xfrm>
            <a:off x="457200" y="1828800"/>
            <a:ext cx="466725" cy="495300"/>
          </a:xfrm>
          <a:prstGeom prst="rect">
            <a:avLst/>
          </a:prstGeom>
        </p:spPr>
      </p:pic>
      <p:pic>
        <p:nvPicPr>
          <p:cNvPr id="9" name="Image 7" descr="preencoded.png"/>
          <p:cNvPicPr>
            <a:picLocks noChangeAspect="1"/>
          </p:cNvPicPr>
          <p:nvPr/>
        </p:nvPicPr>
        <p:blipFill>
          <a:blip r:embed="rId10"/>
          <a:stretch>
            <a:fillRect/>
          </a:stretch>
        </p:blipFill>
        <p:spPr>
          <a:xfrm>
            <a:off x="571500" y="1943100"/>
            <a:ext cx="238125" cy="266700"/>
          </a:xfrm>
          <a:prstGeom prst="rect">
            <a:avLst/>
          </a:prstGeom>
        </p:spPr>
      </p:pic>
      <p:pic>
        <p:nvPicPr>
          <p:cNvPr id="10" name="Image 8" descr="preencoded.png"/>
          <p:cNvPicPr>
            <a:picLocks noChangeAspect="1"/>
          </p:cNvPicPr>
          <p:nvPr/>
        </p:nvPicPr>
        <p:blipFill>
          <a:blip r:embed="rId11"/>
          <a:stretch>
            <a:fillRect/>
          </a:stretch>
        </p:blipFill>
        <p:spPr>
          <a:xfrm>
            <a:off x="304800" y="2895600"/>
            <a:ext cx="5676900" cy="1066800"/>
          </a:xfrm>
          <a:prstGeom prst="rect">
            <a:avLst/>
          </a:prstGeom>
        </p:spPr>
      </p:pic>
      <p:pic>
        <p:nvPicPr>
          <p:cNvPr id="11" name="Image 9" descr="preencoded.png"/>
          <p:cNvPicPr>
            <a:picLocks noChangeAspect="1"/>
          </p:cNvPicPr>
          <p:nvPr/>
        </p:nvPicPr>
        <p:blipFill>
          <a:blip r:embed="rId12"/>
          <a:stretch>
            <a:fillRect/>
          </a:stretch>
        </p:blipFill>
        <p:spPr>
          <a:xfrm>
            <a:off x="457200" y="3048000"/>
            <a:ext cx="400050" cy="495300"/>
          </a:xfrm>
          <a:prstGeom prst="rect">
            <a:avLst/>
          </a:prstGeom>
        </p:spPr>
      </p:pic>
      <p:pic>
        <p:nvPicPr>
          <p:cNvPr id="12" name="Image 10" descr="preencoded.png"/>
          <p:cNvPicPr>
            <a:picLocks noChangeAspect="1"/>
          </p:cNvPicPr>
          <p:nvPr/>
        </p:nvPicPr>
        <p:blipFill>
          <a:blip r:embed="rId13"/>
          <a:stretch>
            <a:fillRect/>
          </a:stretch>
        </p:blipFill>
        <p:spPr>
          <a:xfrm>
            <a:off x="571500" y="3162300"/>
            <a:ext cx="171450" cy="266700"/>
          </a:xfrm>
          <a:prstGeom prst="rect">
            <a:avLst/>
          </a:prstGeom>
        </p:spPr>
      </p:pic>
      <p:pic>
        <p:nvPicPr>
          <p:cNvPr id="13" name="Image 11" descr="preencoded.png"/>
          <p:cNvPicPr>
            <a:picLocks noChangeAspect="1"/>
          </p:cNvPicPr>
          <p:nvPr/>
        </p:nvPicPr>
        <p:blipFill>
          <a:blip r:embed="rId14"/>
          <a:stretch>
            <a:fillRect/>
          </a:stretch>
        </p:blipFill>
        <p:spPr>
          <a:xfrm>
            <a:off x="304800" y="4114800"/>
            <a:ext cx="5676900" cy="1066800"/>
          </a:xfrm>
          <a:prstGeom prst="rect">
            <a:avLst/>
          </a:prstGeom>
        </p:spPr>
      </p:pic>
      <p:pic>
        <p:nvPicPr>
          <p:cNvPr id="14" name="Image 12" descr="preencoded.png"/>
          <p:cNvPicPr>
            <a:picLocks noChangeAspect="1"/>
          </p:cNvPicPr>
          <p:nvPr/>
        </p:nvPicPr>
        <p:blipFill>
          <a:blip r:embed="rId15"/>
          <a:stretch>
            <a:fillRect/>
          </a:stretch>
        </p:blipFill>
        <p:spPr>
          <a:xfrm>
            <a:off x="457200" y="4267200"/>
            <a:ext cx="419100" cy="495300"/>
          </a:xfrm>
          <a:prstGeom prst="rect">
            <a:avLst/>
          </a:prstGeom>
        </p:spPr>
      </p:pic>
      <p:pic>
        <p:nvPicPr>
          <p:cNvPr id="15" name="Image 13" descr="preencoded.png"/>
          <p:cNvPicPr>
            <a:picLocks noChangeAspect="1"/>
          </p:cNvPicPr>
          <p:nvPr/>
        </p:nvPicPr>
        <p:blipFill>
          <a:blip r:embed="rId16"/>
          <a:stretch>
            <a:fillRect/>
          </a:stretch>
        </p:blipFill>
        <p:spPr>
          <a:xfrm>
            <a:off x="571500" y="4381500"/>
            <a:ext cx="190500" cy="266700"/>
          </a:xfrm>
          <a:prstGeom prst="rect">
            <a:avLst/>
          </a:prstGeom>
        </p:spPr>
      </p:pic>
      <p:pic>
        <p:nvPicPr>
          <p:cNvPr id="16" name="Image 14" descr="preencoded.png"/>
          <p:cNvPicPr>
            <a:picLocks noChangeAspect="1"/>
          </p:cNvPicPr>
          <p:nvPr/>
        </p:nvPicPr>
        <p:blipFill>
          <a:blip r:embed="rId17"/>
          <a:stretch>
            <a:fillRect/>
          </a:stretch>
        </p:blipFill>
        <p:spPr>
          <a:xfrm>
            <a:off x="304800" y="5334000"/>
            <a:ext cx="5676900" cy="1066800"/>
          </a:xfrm>
          <a:prstGeom prst="rect">
            <a:avLst/>
          </a:prstGeom>
        </p:spPr>
      </p:pic>
      <p:pic>
        <p:nvPicPr>
          <p:cNvPr id="17" name="Image 15" descr="preencoded.png"/>
          <p:cNvPicPr>
            <a:picLocks noChangeAspect="1"/>
          </p:cNvPicPr>
          <p:nvPr/>
        </p:nvPicPr>
        <p:blipFill>
          <a:blip r:embed="rId18"/>
          <a:stretch>
            <a:fillRect/>
          </a:stretch>
        </p:blipFill>
        <p:spPr>
          <a:xfrm>
            <a:off x="457200" y="5486400"/>
            <a:ext cx="400050" cy="495300"/>
          </a:xfrm>
          <a:prstGeom prst="rect">
            <a:avLst/>
          </a:prstGeom>
        </p:spPr>
      </p:pic>
      <p:pic>
        <p:nvPicPr>
          <p:cNvPr id="18" name="Image 16" descr="preencoded.png"/>
          <p:cNvPicPr>
            <a:picLocks noChangeAspect="1"/>
          </p:cNvPicPr>
          <p:nvPr/>
        </p:nvPicPr>
        <p:blipFill>
          <a:blip r:embed="rId19"/>
          <a:stretch>
            <a:fillRect/>
          </a:stretch>
        </p:blipFill>
        <p:spPr>
          <a:xfrm>
            <a:off x="571500" y="5600700"/>
            <a:ext cx="171450" cy="266700"/>
          </a:xfrm>
          <a:prstGeom prst="rect">
            <a:avLst/>
          </a:prstGeom>
        </p:spPr>
      </p:pic>
      <p:pic>
        <p:nvPicPr>
          <p:cNvPr id="19" name="Image 17" descr="preencoded.png"/>
          <p:cNvPicPr>
            <a:picLocks noChangeAspect="1"/>
          </p:cNvPicPr>
          <p:nvPr/>
        </p:nvPicPr>
        <p:blipFill>
          <a:blip r:embed="rId8"/>
          <a:stretch>
            <a:fillRect/>
          </a:stretch>
        </p:blipFill>
        <p:spPr>
          <a:xfrm>
            <a:off x="6210300" y="1676400"/>
            <a:ext cx="5676900" cy="1066800"/>
          </a:xfrm>
          <a:prstGeom prst="rect">
            <a:avLst/>
          </a:prstGeom>
        </p:spPr>
      </p:pic>
      <p:pic>
        <p:nvPicPr>
          <p:cNvPr id="20" name="Image 18" descr="preencoded.png"/>
          <p:cNvPicPr>
            <a:picLocks noChangeAspect="1"/>
          </p:cNvPicPr>
          <p:nvPr/>
        </p:nvPicPr>
        <p:blipFill>
          <a:blip r:embed="rId20"/>
          <a:stretch>
            <a:fillRect/>
          </a:stretch>
        </p:blipFill>
        <p:spPr>
          <a:xfrm>
            <a:off x="6362700" y="1828800"/>
            <a:ext cx="400050" cy="495300"/>
          </a:xfrm>
          <a:prstGeom prst="rect">
            <a:avLst/>
          </a:prstGeom>
        </p:spPr>
      </p:pic>
      <p:pic>
        <p:nvPicPr>
          <p:cNvPr id="21" name="Image 19" descr="preencoded.png"/>
          <p:cNvPicPr>
            <a:picLocks noChangeAspect="1"/>
          </p:cNvPicPr>
          <p:nvPr/>
        </p:nvPicPr>
        <p:blipFill>
          <a:blip r:embed="rId21"/>
          <a:stretch>
            <a:fillRect/>
          </a:stretch>
        </p:blipFill>
        <p:spPr>
          <a:xfrm>
            <a:off x="6477000" y="1943100"/>
            <a:ext cx="171450" cy="266700"/>
          </a:xfrm>
          <a:prstGeom prst="rect">
            <a:avLst/>
          </a:prstGeom>
        </p:spPr>
      </p:pic>
      <p:pic>
        <p:nvPicPr>
          <p:cNvPr id="22" name="Image 20" descr="preencoded.png"/>
          <p:cNvPicPr>
            <a:picLocks noChangeAspect="1"/>
          </p:cNvPicPr>
          <p:nvPr/>
        </p:nvPicPr>
        <p:blipFill>
          <a:blip r:embed="rId11"/>
          <a:stretch>
            <a:fillRect/>
          </a:stretch>
        </p:blipFill>
        <p:spPr>
          <a:xfrm>
            <a:off x="6210300" y="2895600"/>
            <a:ext cx="5676900" cy="1066800"/>
          </a:xfrm>
          <a:prstGeom prst="rect">
            <a:avLst/>
          </a:prstGeom>
        </p:spPr>
      </p:pic>
      <p:pic>
        <p:nvPicPr>
          <p:cNvPr id="23" name="Image 21" descr="preencoded.png"/>
          <p:cNvPicPr>
            <a:picLocks noChangeAspect="1"/>
          </p:cNvPicPr>
          <p:nvPr/>
        </p:nvPicPr>
        <p:blipFill>
          <a:blip r:embed="rId22"/>
          <a:stretch>
            <a:fillRect/>
          </a:stretch>
        </p:blipFill>
        <p:spPr>
          <a:xfrm>
            <a:off x="6362700" y="3048000"/>
            <a:ext cx="447675" cy="495300"/>
          </a:xfrm>
          <a:prstGeom prst="rect">
            <a:avLst/>
          </a:prstGeom>
        </p:spPr>
      </p:pic>
      <p:pic>
        <p:nvPicPr>
          <p:cNvPr id="24" name="Image 22" descr="preencoded.png"/>
          <p:cNvPicPr>
            <a:picLocks noChangeAspect="1"/>
          </p:cNvPicPr>
          <p:nvPr/>
        </p:nvPicPr>
        <p:blipFill>
          <a:blip r:embed="rId23"/>
          <a:stretch>
            <a:fillRect/>
          </a:stretch>
        </p:blipFill>
        <p:spPr>
          <a:xfrm>
            <a:off x="6477000" y="3162300"/>
            <a:ext cx="219075" cy="266700"/>
          </a:xfrm>
          <a:prstGeom prst="rect">
            <a:avLst/>
          </a:prstGeom>
        </p:spPr>
      </p:pic>
      <p:pic>
        <p:nvPicPr>
          <p:cNvPr id="25" name="Image 23" descr="preencoded.png"/>
          <p:cNvPicPr>
            <a:picLocks noChangeAspect="1"/>
          </p:cNvPicPr>
          <p:nvPr/>
        </p:nvPicPr>
        <p:blipFill>
          <a:blip r:embed="rId24"/>
          <a:stretch>
            <a:fillRect/>
          </a:stretch>
        </p:blipFill>
        <p:spPr>
          <a:xfrm>
            <a:off x="6210300" y="4114800"/>
            <a:ext cx="5676900" cy="1295400"/>
          </a:xfrm>
          <a:prstGeom prst="rect">
            <a:avLst/>
          </a:prstGeom>
        </p:spPr>
      </p:pic>
      <p:pic>
        <p:nvPicPr>
          <p:cNvPr id="26" name="Image 24" descr="preencoded.png"/>
          <p:cNvPicPr>
            <a:picLocks noChangeAspect="1"/>
          </p:cNvPicPr>
          <p:nvPr/>
        </p:nvPicPr>
        <p:blipFill>
          <a:blip r:embed="rId25"/>
          <a:stretch>
            <a:fillRect/>
          </a:stretch>
        </p:blipFill>
        <p:spPr>
          <a:xfrm>
            <a:off x="6362700" y="4267200"/>
            <a:ext cx="419100" cy="495300"/>
          </a:xfrm>
          <a:prstGeom prst="rect">
            <a:avLst/>
          </a:prstGeom>
        </p:spPr>
      </p:pic>
      <p:pic>
        <p:nvPicPr>
          <p:cNvPr id="27" name="Image 25" descr="preencoded.png"/>
          <p:cNvPicPr>
            <a:picLocks noChangeAspect="1"/>
          </p:cNvPicPr>
          <p:nvPr/>
        </p:nvPicPr>
        <p:blipFill>
          <a:blip r:embed="rId26"/>
          <a:stretch>
            <a:fillRect/>
          </a:stretch>
        </p:blipFill>
        <p:spPr>
          <a:xfrm>
            <a:off x="6477000" y="4381500"/>
            <a:ext cx="190500" cy="266700"/>
          </a:xfrm>
          <a:prstGeom prst="rect">
            <a:avLst/>
          </a:prstGeom>
        </p:spPr>
      </p:pic>
      <p:pic>
        <p:nvPicPr>
          <p:cNvPr id="28" name="Image 26" descr="preencoded.png"/>
          <p:cNvPicPr>
            <a:picLocks noChangeAspect="1"/>
          </p:cNvPicPr>
          <p:nvPr/>
        </p:nvPicPr>
        <p:blipFill>
          <a:blip r:embed="rId27"/>
          <a:stretch>
            <a:fillRect/>
          </a:stretch>
        </p:blipFill>
        <p:spPr>
          <a:xfrm>
            <a:off x="6210300" y="5562600"/>
            <a:ext cx="5676900" cy="1257300"/>
          </a:xfrm>
          <a:prstGeom prst="rect">
            <a:avLst/>
          </a:prstGeom>
        </p:spPr>
      </p:pic>
      <p:pic>
        <p:nvPicPr>
          <p:cNvPr id="29" name="Image 27" descr="preencoded.png"/>
          <p:cNvPicPr>
            <a:picLocks noChangeAspect="1"/>
          </p:cNvPicPr>
          <p:nvPr/>
        </p:nvPicPr>
        <p:blipFill>
          <a:blip r:embed="rId28"/>
          <a:stretch>
            <a:fillRect/>
          </a:stretch>
        </p:blipFill>
        <p:spPr>
          <a:xfrm>
            <a:off x="6400800" y="5753100"/>
            <a:ext cx="171450" cy="304800"/>
          </a:xfrm>
          <a:prstGeom prst="rect">
            <a:avLst/>
          </a:prstGeom>
        </p:spPr>
      </p:pic>
      <p:sp>
        <p:nvSpPr>
          <p:cNvPr id="30" name="Text 0"/>
          <p:cNvSpPr/>
          <p:nvPr/>
        </p:nvSpPr>
        <p:spPr>
          <a:xfrm>
            <a:off x="381000" y="152400"/>
            <a:ext cx="3246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문제 해결 인사이트</a:t>
            </a:r>
            <a:endParaRPr lang="en-US" sz="2700" dirty="0"/>
          </a:p>
        </p:txBody>
      </p:sp>
      <p:sp>
        <p:nvSpPr>
          <p:cNvPr id="31" name="Text 1"/>
          <p:cNvSpPr/>
          <p:nvPr/>
        </p:nvSpPr>
        <p:spPr>
          <a:xfrm>
            <a:off x="304800" y="990600"/>
            <a:ext cx="10858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Noto Sans KR" pitchFamily="34" charset="0"/>
                <a:ea typeface="Noto Sans KR" pitchFamily="34" charset="-122"/>
                <a:cs typeface="Noto Sans KR" pitchFamily="34" charset="-120"/>
              </a:rPr>
              <a:t>학습 트릭</a:t>
            </a:r>
            <a:endParaRPr lang="en-US" sz="1800" dirty="0"/>
          </a:p>
        </p:txBody>
      </p:sp>
      <p:sp>
        <p:nvSpPr>
          <p:cNvPr id="32" name="Text 2"/>
          <p:cNvSpPr/>
          <p:nvPr/>
        </p:nvSpPr>
        <p:spPr>
          <a:xfrm>
            <a:off x="1076325" y="1828800"/>
            <a:ext cx="47529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5803D"/>
                </a:solidFill>
                <a:latin typeface="Noto Sans KR" pitchFamily="34" charset="0"/>
                <a:ea typeface="Noto Sans KR" pitchFamily="34" charset="-122"/>
                <a:cs typeface="Noto Sans KR" pitchFamily="34" charset="-120"/>
              </a:rPr>
              <a:t>번역 모델의 중요성</a:t>
            </a:r>
            <a:endParaRPr lang="en-US" sz="1500" dirty="0"/>
          </a:p>
        </p:txBody>
      </p:sp>
      <p:sp>
        <p:nvSpPr>
          <p:cNvPr id="33" name="Text 3"/>
          <p:cNvSpPr/>
          <p:nvPr/>
        </p:nvSpPr>
        <p:spPr>
          <a:xfrm>
            <a:off x="1076325" y="2133600"/>
            <a:ext cx="4752975"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VQA 모델 성능은 입력 질문의 품질에 크게 좌우되므로, 고품질 번역 모델(mBART, Synatra)을 사용하는 것이 중요합니다.</a:t>
            </a:r>
            <a:endParaRPr lang="en-US" sz="1200" dirty="0"/>
          </a:p>
        </p:txBody>
      </p:sp>
      <p:sp>
        <p:nvSpPr>
          <p:cNvPr id="34" name="Text 4"/>
          <p:cNvSpPr/>
          <p:nvPr/>
        </p:nvSpPr>
        <p:spPr>
          <a:xfrm>
            <a:off x="1009650" y="3048000"/>
            <a:ext cx="4819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EA580C"/>
                </a:solidFill>
                <a:latin typeface="Noto Sans KR" pitchFamily="34" charset="0"/>
                <a:ea typeface="Noto Sans KR" pitchFamily="34" charset="-122"/>
                <a:cs typeface="Noto Sans KR" pitchFamily="34" charset="-120"/>
              </a:rPr>
              <a:t>데이터 양의 영향</a:t>
            </a:r>
            <a:endParaRPr lang="en-US" sz="1500" dirty="0"/>
          </a:p>
        </p:txBody>
      </p:sp>
      <p:sp>
        <p:nvSpPr>
          <p:cNvPr id="35" name="Text 5"/>
          <p:cNvSpPr/>
          <p:nvPr/>
        </p:nvSpPr>
        <p:spPr>
          <a:xfrm>
            <a:off x="1009650" y="3352800"/>
            <a:ext cx="48196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딥러닝 모델은 데이터의 양에 비례하여 성능이 향상되므로, 가능한 한 많은 데이터(3887개)를 학습에 활용해야 합니다.</a:t>
            </a:r>
            <a:endParaRPr lang="en-US" sz="1200" dirty="0"/>
          </a:p>
        </p:txBody>
      </p:sp>
      <p:sp>
        <p:nvSpPr>
          <p:cNvPr id="36" name="Text 6"/>
          <p:cNvSpPr/>
          <p:nvPr/>
        </p:nvSpPr>
        <p:spPr>
          <a:xfrm>
            <a:off x="1028700" y="42672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7E22CE"/>
                </a:solidFill>
                <a:latin typeface="Noto Sans KR" pitchFamily="34" charset="0"/>
                <a:ea typeface="Noto Sans KR" pitchFamily="34" charset="-122"/>
                <a:cs typeface="Noto Sans KR" pitchFamily="34" charset="-120"/>
              </a:rPr>
              <a:t>Gradient Accumulation</a:t>
            </a:r>
            <a:endParaRPr lang="en-US" sz="1500" dirty="0"/>
          </a:p>
        </p:txBody>
      </p:sp>
      <p:sp>
        <p:nvSpPr>
          <p:cNvPr id="37" name="Text 7"/>
          <p:cNvSpPr/>
          <p:nvPr/>
        </p:nvSpPr>
        <p:spPr>
          <a:xfrm>
            <a:off x="1028700" y="45720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제한된 GPU 메모리 환경에서 실질적인 배치 크기를 늘려 학습 안정성과 성능을 개 improvement하는 효과적인 방법입니다.</a:t>
            </a:r>
            <a:endParaRPr lang="en-US" sz="1200" dirty="0"/>
          </a:p>
        </p:txBody>
      </p:sp>
      <p:sp>
        <p:nvSpPr>
          <p:cNvPr id="38" name="Text 8"/>
          <p:cNvSpPr/>
          <p:nvPr/>
        </p:nvSpPr>
        <p:spPr>
          <a:xfrm>
            <a:off x="1009650" y="5486400"/>
            <a:ext cx="4819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0F766E"/>
                </a:solidFill>
                <a:latin typeface="Noto Sans KR" pitchFamily="34" charset="0"/>
                <a:ea typeface="Noto Sans KR" pitchFamily="34" charset="-122"/>
                <a:cs typeface="Noto Sans KR" pitchFamily="34" charset="-120"/>
              </a:rPr>
              <a:t>LoRA 활용</a:t>
            </a:r>
            <a:endParaRPr lang="en-US" sz="1500" dirty="0"/>
          </a:p>
        </p:txBody>
      </p:sp>
      <p:sp>
        <p:nvSpPr>
          <p:cNvPr id="39" name="Text 9"/>
          <p:cNvSpPr/>
          <p:nvPr/>
        </p:nvSpPr>
        <p:spPr>
          <a:xfrm>
            <a:off x="1009650" y="5791200"/>
            <a:ext cx="48196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대규모 모델을 효율적으로 미세 조정하여 학습 비용을 절감하고 성능을 유지하는 데 유용합니다.</a:t>
            </a:r>
            <a:endParaRPr lang="en-US" sz="1200" dirty="0"/>
          </a:p>
        </p:txBody>
      </p:sp>
      <p:sp>
        <p:nvSpPr>
          <p:cNvPr id="40" name="Text 10"/>
          <p:cNvSpPr/>
          <p:nvPr/>
        </p:nvSpPr>
        <p:spPr>
          <a:xfrm>
            <a:off x="6210300" y="990600"/>
            <a:ext cx="13373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Noto Sans KR" pitchFamily="34" charset="0"/>
                <a:ea typeface="Noto Sans KR" pitchFamily="34" charset="-122"/>
                <a:cs typeface="Noto Sans KR" pitchFamily="34" charset="-120"/>
              </a:rPr>
              <a:t>안정성 전략</a:t>
            </a:r>
            <a:endParaRPr lang="en-US" sz="1800" dirty="0"/>
          </a:p>
        </p:txBody>
      </p:sp>
      <p:sp>
        <p:nvSpPr>
          <p:cNvPr id="41" name="Text 11"/>
          <p:cNvSpPr/>
          <p:nvPr/>
        </p:nvSpPr>
        <p:spPr>
          <a:xfrm>
            <a:off x="6915150" y="1828800"/>
            <a:ext cx="4819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5803D"/>
                </a:solidFill>
                <a:latin typeface="Noto Sans KR" pitchFamily="34" charset="0"/>
                <a:ea typeface="Noto Sans KR" pitchFamily="34" charset="-122"/>
                <a:cs typeface="Noto Sans KR" pitchFamily="34" charset="-120"/>
              </a:rPr>
              <a:t>체크포인트 저장</a:t>
            </a:r>
            <a:endParaRPr lang="en-US" sz="1500" dirty="0"/>
          </a:p>
        </p:txBody>
      </p:sp>
      <p:sp>
        <p:nvSpPr>
          <p:cNvPr id="42" name="Text 12"/>
          <p:cNvSpPr/>
          <p:nvPr/>
        </p:nvSpPr>
        <p:spPr>
          <a:xfrm>
            <a:off x="6915150" y="2133600"/>
            <a:ext cx="48196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Colab과 같은 클라우드 환경에서 런타임 종료에 대비하여 학습 진행 상황을 주기적으로 저장하는 것이 필수적입니다.</a:t>
            </a:r>
            <a:endParaRPr lang="en-US" sz="1200" dirty="0"/>
          </a:p>
        </p:txBody>
      </p:sp>
      <p:sp>
        <p:nvSpPr>
          <p:cNvPr id="43" name="Text 13"/>
          <p:cNvSpPr/>
          <p:nvPr/>
        </p:nvSpPr>
        <p:spPr>
          <a:xfrm>
            <a:off x="6962775" y="3048000"/>
            <a:ext cx="47720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EA580C"/>
                </a:solidFill>
                <a:latin typeface="Noto Sans KR" pitchFamily="34" charset="0"/>
                <a:ea typeface="Noto Sans KR" pitchFamily="34" charset="-122"/>
                <a:cs typeface="Noto Sans KR" pitchFamily="34" charset="-120"/>
              </a:rPr>
              <a:t>VRAM 관리</a:t>
            </a:r>
            <a:endParaRPr lang="en-US" sz="1500" dirty="0"/>
          </a:p>
        </p:txBody>
      </p:sp>
      <p:sp>
        <p:nvSpPr>
          <p:cNvPr id="44" name="Text 14"/>
          <p:cNvSpPr/>
          <p:nvPr/>
        </p:nvSpPr>
        <p:spPr>
          <a:xfrm>
            <a:off x="6962775" y="3352800"/>
            <a:ext cx="4772025"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모델 선택 시 VRAM 용량을 고려하고, 필요한 경우 GRAD_ACCUM과 같은 기법을 활용하여 메모리 효율성을 높입니다.</a:t>
            </a:r>
            <a:endParaRPr lang="en-US" sz="1200" dirty="0"/>
          </a:p>
        </p:txBody>
      </p:sp>
      <p:sp>
        <p:nvSpPr>
          <p:cNvPr id="45" name="Text 15"/>
          <p:cNvSpPr/>
          <p:nvPr/>
        </p:nvSpPr>
        <p:spPr>
          <a:xfrm>
            <a:off x="6934200" y="42672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7E22CE"/>
                </a:solidFill>
                <a:latin typeface="Noto Sans KR" pitchFamily="34" charset="0"/>
                <a:ea typeface="Noto Sans KR" pitchFamily="34" charset="-122"/>
                <a:cs typeface="Noto Sans KR" pitchFamily="34" charset="-120"/>
              </a:rPr>
              <a:t>오류 분석의 중요성</a:t>
            </a:r>
            <a:endParaRPr lang="en-US" sz="1500" dirty="0"/>
          </a:p>
        </p:txBody>
      </p:sp>
      <p:sp>
        <p:nvSpPr>
          <p:cNvPr id="46" name="Text 16"/>
          <p:cNvSpPr/>
          <p:nvPr/>
        </p:nvSpPr>
        <p:spPr>
          <a:xfrm>
            <a:off x="6934200" y="4572000"/>
            <a:ext cx="48006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낮은 정확도나 예상치 못한 결과가 발생했을 때, 코드 및 모델 구조를 면밀히 분석하여 근본적인 원인(예: Attention만 학습된 버그)을 찾아 해결해야 합니다.</a:t>
            </a:r>
            <a:endParaRPr lang="en-US" sz="1200" dirty="0"/>
          </a:p>
        </p:txBody>
      </p:sp>
      <p:sp>
        <p:nvSpPr>
          <p:cNvPr id="47" name="Text 17"/>
          <p:cNvSpPr/>
          <p:nvPr/>
        </p:nvSpPr>
        <p:spPr>
          <a:xfrm>
            <a:off x="6686550" y="5772150"/>
            <a:ext cx="13030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Noto Sans KR" pitchFamily="34" charset="0"/>
                <a:ea typeface="Noto Sans KR" pitchFamily="34" charset="-122"/>
                <a:cs typeface="Noto Sans KR" pitchFamily="34" charset="-120"/>
              </a:rPr>
              <a:t>핵심 인사이트</a:t>
            </a:r>
            <a:endParaRPr lang="en-US" sz="1500" dirty="0"/>
          </a:p>
        </p:txBody>
      </p:sp>
      <p:sp>
        <p:nvSpPr>
          <p:cNvPr id="48" name="Text 18"/>
          <p:cNvSpPr/>
          <p:nvPr/>
        </p:nvSpPr>
        <p:spPr>
          <a:xfrm>
            <a:off x="6400800" y="6172200"/>
            <a:ext cx="52959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모델 성능 향상을 위한 최선의 접근은 실험적 접근과 지속적인 개선입니다. 작은 변화라도 전체적인 성능에 큰 영향을 미칠 수 있습니다.</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1028700"/>
            <a:ext cx="228600" cy="228600"/>
          </a:xfrm>
          <a:prstGeom prst="rect">
            <a:avLst/>
          </a:prstGeom>
        </p:spPr>
      </p:pic>
      <p:pic>
        <p:nvPicPr>
          <p:cNvPr id="8" name="Image 6" descr="preencoded.png"/>
          <p:cNvPicPr>
            <a:picLocks noChangeAspect="1"/>
          </p:cNvPicPr>
          <p:nvPr/>
        </p:nvPicPr>
        <p:blipFill>
          <a:blip r:embed="rId9"/>
          <a:stretch>
            <a:fillRect/>
          </a:stretch>
        </p:blipFill>
        <p:spPr>
          <a:xfrm>
            <a:off x="304800" y="1447800"/>
            <a:ext cx="5676900" cy="838200"/>
          </a:xfrm>
          <a:prstGeom prst="rect">
            <a:avLst/>
          </a:prstGeom>
        </p:spPr>
      </p:pic>
      <p:pic>
        <p:nvPicPr>
          <p:cNvPr id="9" name="Image 7" descr="preencoded.png"/>
          <p:cNvPicPr>
            <a:picLocks noChangeAspect="1"/>
          </p:cNvPicPr>
          <p:nvPr/>
        </p:nvPicPr>
        <p:blipFill>
          <a:blip r:embed="rId10"/>
          <a:stretch>
            <a:fillRect/>
          </a:stretch>
        </p:blipFill>
        <p:spPr>
          <a:xfrm>
            <a:off x="457200" y="1600200"/>
            <a:ext cx="476250" cy="476250"/>
          </a:xfrm>
          <a:prstGeom prst="rect">
            <a:avLst/>
          </a:prstGeom>
        </p:spPr>
      </p:pic>
      <p:pic>
        <p:nvPicPr>
          <p:cNvPr id="10" name="Image 8" descr="preencoded.png"/>
          <p:cNvPicPr>
            <a:picLocks noChangeAspect="1"/>
          </p:cNvPicPr>
          <p:nvPr/>
        </p:nvPicPr>
        <p:blipFill>
          <a:blip r:embed="rId11"/>
          <a:stretch>
            <a:fillRect/>
          </a:stretch>
        </p:blipFill>
        <p:spPr>
          <a:xfrm>
            <a:off x="623888" y="1704975"/>
            <a:ext cx="142875" cy="266700"/>
          </a:xfrm>
          <a:prstGeom prst="rect">
            <a:avLst/>
          </a:prstGeom>
        </p:spPr>
      </p:pic>
      <p:pic>
        <p:nvPicPr>
          <p:cNvPr id="11" name="Image 9" descr="preencoded.png"/>
          <p:cNvPicPr>
            <a:picLocks noChangeAspect="1"/>
          </p:cNvPicPr>
          <p:nvPr/>
        </p:nvPicPr>
        <p:blipFill>
          <a:blip r:embed="rId12"/>
          <a:stretch>
            <a:fillRect/>
          </a:stretch>
        </p:blipFill>
        <p:spPr>
          <a:xfrm>
            <a:off x="304800" y="2438400"/>
            <a:ext cx="5676900" cy="1066800"/>
          </a:xfrm>
          <a:prstGeom prst="rect">
            <a:avLst/>
          </a:prstGeom>
        </p:spPr>
      </p:pic>
      <p:pic>
        <p:nvPicPr>
          <p:cNvPr id="12" name="Image 10" descr="preencoded.png"/>
          <p:cNvPicPr>
            <a:picLocks noChangeAspect="1"/>
          </p:cNvPicPr>
          <p:nvPr/>
        </p:nvPicPr>
        <p:blipFill>
          <a:blip r:embed="rId13"/>
          <a:stretch>
            <a:fillRect/>
          </a:stretch>
        </p:blipFill>
        <p:spPr>
          <a:xfrm>
            <a:off x="457200" y="2590800"/>
            <a:ext cx="476250" cy="476250"/>
          </a:xfrm>
          <a:prstGeom prst="rect">
            <a:avLst/>
          </a:prstGeom>
        </p:spPr>
      </p:pic>
      <p:pic>
        <p:nvPicPr>
          <p:cNvPr id="13" name="Image 11" descr="preencoded.png"/>
          <p:cNvPicPr>
            <a:picLocks noChangeAspect="1"/>
          </p:cNvPicPr>
          <p:nvPr/>
        </p:nvPicPr>
        <p:blipFill>
          <a:blip r:embed="rId14"/>
          <a:stretch>
            <a:fillRect/>
          </a:stretch>
        </p:blipFill>
        <p:spPr>
          <a:xfrm>
            <a:off x="600075" y="2695575"/>
            <a:ext cx="190500" cy="266700"/>
          </a:xfrm>
          <a:prstGeom prst="rect">
            <a:avLst/>
          </a:prstGeom>
        </p:spPr>
      </p:pic>
      <p:pic>
        <p:nvPicPr>
          <p:cNvPr id="14" name="Image 12" descr="preencoded.png"/>
          <p:cNvPicPr>
            <a:picLocks noChangeAspect="1"/>
          </p:cNvPicPr>
          <p:nvPr/>
        </p:nvPicPr>
        <p:blipFill>
          <a:blip r:embed="rId15"/>
          <a:stretch>
            <a:fillRect/>
          </a:stretch>
        </p:blipFill>
        <p:spPr>
          <a:xfrm>
            <a:off x="304800" y="3657600"/>
            <a:ext cx="5676900" cy="1066800"/>
          </a:xfrm>
          <a:prstGeom prst="rect">
            <a:avLst/>
          </a:prstGeom>
        </p:spPr>
      </p:pic>
      <p:pic>
        <p:nvPicPr>
          <p:cNvPr id="15" name="Image 13" descr="preencoded.png"/>
          <p:cNvPicPr>
            <a:picLocks noChangeAspect="1"/>
          </p:cNvPicPr>
          <p:nvPr/>
        </p:nvPicPr>
        <p:blipFill>
          <a:blip r:embed="rId13"/>
          <a:stretch>
            <a:fillRect/>
          </a:stretch>
        </p:blipFill>
        <p:spPr>
          <a:xfrm>
            <a:off x="457200" y="3810000"/>
            <a:ext cx="476250" cy="476250"/>
          </a:xfrm>
          <a:prstGeom prst="rect">
            <a:avLst/>
          </a:prstGeom>
        </p:spPr>
      </p:pic>
      <p:pic>
        <p:nvPicPr>
          <p:cNvPr id="16" name="Image 14" descr="preencoded.png"/>
          <p:cNvPicPr>
            <a:picLocks noChangeAspect="1"/>
          </p:cNvPicPr>
          <p:nvPr/>
        </p:nvPicPr>
        <p:blipFill>
          <a:blip r:embed="rId16"/>
          <a:stretch>
            <a:fillRect/>
          </a:stretch>
        </p:blipFill>
        <p:spPr>
          <a:xfrm>
            <a:off x="576263" y="3914775"/>
            <a:ext cx="238125" cy="266700"/>
          </a:xfrm>
          <a:prstGeom prst="rect">
            <a:avLst/>
          </a:prstGeom>
        </p:spPr>
      </p:pic>
      <p:pic>
        <p:nvPicPr>
          <p:cNvPr id="17" name="Image 15" descr="preencoded.png"/>
          <p:cNvPicPr>
            <a:picLocks noChangeAspect="1"/>
          </p:cNvPicPr>
          <p:nvPr/>
        </p:nvPicPr>
        <p:blipFill>
          <a:blip r:embed="rId17"/>
          <a:stretch>
            <a:fillRect/>
          </a:stretch>
        </p:blipFill>
        <p:spPr>
          <a:xfrm>
            <a:off x="304800" y="4876800"/>
            <a:ext cx="5676900" cy="1295400"/>
          </a:xfrm>
          <a:prstGeom prst="rect">
            <a:avLst/>
          </a:prstGeom>
        </p:spPr>
      </p:pic>
      <p:pic>
        <p:nvPicPr>
          <p:cNvPr id="18" name="Image 16" descr="preencoded.png"/>
          <p:cNvPicPr>
            <a:picLocks noChangeAspect="1"/>
          </p:cNvPicPr>
          <p:nvPr/>
        </p:nvPicPr>
        <p:blipFill>
          <a:blip r:embed="rId13"/>
          <a:stretch>
            <a:fillRect/>
          </a:stretch>
        </p:blipFill>
        <p:spPr>
          <a:xfrm>
            <a:off x="457200" y="5029200"/>
            <a:ext cx="476250" cy="476250"/>
          </a:xfrm>
          <a:prstGeom prst="rect">
            <a:avLst/>
          </a:prstGeom>
        </p:spPr>
      </p:pic>
      <p:pic>
        <p:nvPicPr>
          <p:cNvPr id="19" name="Image 17" descr="preencoded.png"/>
          <p:cNvPicPr>
            <a:picLocks noChangeAspect="1"/>
          </p:cNvPicPr>
          <p:nvPr/>
        </p:nvPicPr>
        <p:blipFill>
          <a:blip r:embed="rId18"/>
          <a:stretch>
            <a:fillRect/>
          </a:stretch>
        </p:blipFill>
        <p:spPr>
          <a:xfrm>
            <a:off x="576263" y="5133975"/>
            <a:ext cx="238125" cy="266700"/>
          </a:xfrm>
          <a:prstGeom prst="rect">
            <a:avLst/>
          </a:prstGeom>
        </p:spPr>
      </p:pic>
      <p:pic>
        <p:nvPicPr>
          <p:cNvPr id="20" name="Image 18" descr="preencoded.png"/>
          <p:cNvPicPr>
            <a:picLocks noChangeAspect="1"/>
          </p:cNvPicPr>
          <p:nvPr/>
        </p:nvPicPr>
        <p:blipFill>
          <a:blip r:embed="rId19"/>
          <a:stretch>
            <a:fillRect/>
          </a:stretch>
        </p:blipFill>
        <p:spPr>
          <a:xfrm>
            <a:off x="6210300" y="1028700"/>
            <a:ext cx="257175" cy="228600"/>
          </a:xfrm>
          <a:prstGeom prst="rect">
            <a:avLst/>
          </a:prstGeom>
        </p:spPr>
      </p:pic>
      <p:pic>
        <p:nvPicPr>
          <p:cNvPr id="21" name="Image 19" descr="preencoded.png"/>
          <p:cNvPicPr>
            <a:picLocks noChangeAspect="1"/>
          </p:cNvPicPr>
          <p:nvPr/>
        </p:nvPicPr>
        <p:blipFill>
          <a:blip r:embed="rId20"/>
          <a:stretch>
            <a:fillRect/>
          </a:stretch>
        </p:blipFill>
        <p:spPr>
          <a:xfrm>
            <a:off x="6210300" y="1447800"/>
            <a:ext cx="5676900" cy="1066800"/>
          </a:xfrm>
          <a:prstGeom prst="rect">
            <a:avLst/>
          </a:prstGeom>
        </p:spPr>
      </p:pic>
      <p:pic>
        <p:nvPicPr>
          <p:cNvPr id="22" name="Image 20" descr="preencoded.png"/>
          <p:cNvPicPr>
            <a:picLocks noChangeAspect="1"/>
          </p:cNvPicPr>
          <p:nvPr/>
        </p:nvPicPr>
        <p:blipFill>
          <a:blip r:embed="rId21"/>
          <a:stretch>
            <a:fillRect/>
          </a:stretch>
        </p:blipFill>
        <p:spPr>
          <a:xfrm>
            <a:off x="6362700" y="1600200"/>
            <a:ext cx="476250" cy="476250"/>
          </a:xfrm>
          <a:prstGeom prst="rect">
            <a:avLst/>
          </a:prstGeom>
        </p:spPr>
      </p:pic>
      <p:pic>
        <p:nvPicPr>
          <p:cNvPr id="23" name="Image 21" descr="preencoded.png"/>
          <p:cNvPicPr>
            <a:picLocks noChangeAspect="1"/>
          </p:cNvPicPr>
          <p:nvPr/>
        </p:nvPicPr>
        <p:blipFill>
          <a:blip r:embed="rId22"/>
          <a:stretch>
            <a:fillRect/>
          </a:stretch>
        </p:blipFill>
        <p:spPr>
          <a:xfrm>
            <a:off x="6505575" y="1704975"/>
            <a:ext cx="190500" cy="266700"/>
          </a:xfrm>
          <a:prstGeom prst="rect">
            <a:avLst/>
          </a:prstGeom>
        </p:spPr>
      </p:pic>
      <p:pic>
        <p:nvPicPr>
          <p:cNvPr id="24" name="Image 22" descr="preencoded.png"/>
          <p:cNvPicPr>
            <a:picLocks noChangeAspect="1"/>
          </p:cNvPicPr>
          <p:nvPr/>
        </p:nvPicPr>
        <p:blipFill>
          <a:blip r:embed="rId23"/>
          <a:stretch>
            <a:fillRect/>
          </a:stretch>
        </p:blipFill>
        <p:spPr>
          <a:xfrm>
            <a:off x="6210300" y="2667000"/>
            <a:ext cx="5676900" cy="1066800"/>
          </a:xfrm>
          <a:prstGeom prst="rect">
            <a:avLst/>
          </a:prstGeom>
        </p:spPr>
      </p:pic>
      <p:pic>
        <p:nvPicPr>
          <p:cNvPr id="25" name="Image 23" descr="preencoded.png"/>
          <p:cNvPicPr>
            <a:picLocks noChangeAspect="1"/>
          </p:cNvPicPr>
          <p:nvPr/>
        </p:nvPicPr>
        <p:blipFill>
          <a:blip r:embed="rId24"/>
          <a:stretch>
            <a:fillRect/>
          </a:stretch>
        </p:blipFill>
        <p:spPr>
          <a:xfrm>
            <a:off x="6362700" y="2819400"/>
            <a:ext cx="476250" cy="476250"/>
          </a:xfrm>
          <a:prstGeom prst="rect">
            <a:avLst/>
          </a:prstGeom>
        </p:spPr>
      </p:pic>
      <p:pic>
        <p:nvPicPr>
          <p:cNvPr id="26" name="Image 24" descr="preencoded.png"/>
          <p:cNvPicPr>
            <a:picLocks noChangeAspect="1"/>
          </p:cNvPicPr>
          <p:nvPr/>
        </p:nvPicPr>
        <p:blipFill>
          <a:blip r:embed="rId25"/>
          <a:stretch>
            <a:fillRect/>
          </a:stretch>
        </p:blipFill>
        <p:spPr>
          <a:xfrm>
            <a:off x="6505575" y="2924175"/>
            <a:ext cx="190500" cy="266700"/>
          </a:xfrm>
          <a:prstGeom prst="rect">
            <a:avLst/>
          </a:prstGeom>
        </p:spPr>
      </p:pic>
      <p:pic>
        <p:nvPicPr>
          <p:cNvPr id="27" name="Image 25" descr="preencoded.png"/>
          <p:cNvPicPr>
            <a:picLocks noChangeAspect="1"/>
          </p:cNvPicPr>
          <p:nvPr/>
        </p:nvPicPr>
        <p:blipFill>
          <a:blip r:embed="rId26"/>
          <a:stretch>
            <a:fillRect/>
          </a:stretch>
        </p:blipFill>
        <p:spPr>
          <a:xfrm>
            <a:off x="6210300" y="3886200"/>
            <a:ext cx="5676900" cy="1066800"/>
          </a:xfrm>
          <a:prstGeom prst="rect">
            <a:avLst/>
          </a:prstGeom>
        </p:spPr>
      </p:pic>
      <p:pic>
        <p:nvPicPr>
          <p:cNvPr id="28" name="Image 26" descr="preencoded.png"/>
          <p:cNvPicPr>
            <a:picLocks noChangeAspect="1"/>
          </p:cNvPicPr>
          <p:nvPr/>
        </p:nvPicPr>
        <p:blipFill>
          <a:blip r:embed="rId27"/>
          <a:stretch>
            <a:fillRect/>
          </a:stretch>
        </p:blipFill>
        <p:spPr>
          <a:xfrm>
            <a:off x="6362700" y="4038600"/>
            <a:ext cx="476250" cy="476250"/>
          </a:xfrm>
          <a:prstGeom prst="rect">
            <a:avLst/>
          </a:prstGeom>
        </p:spPr>
      </p:pic>
      <p:pic>
        <p:nvPicPr>
          <p:cNvPr id="29" name="Image 27" descr="preencoded.png"/>
          <p:cNvPicPr>
            <a:picLocks noChangeAspect="1"/>
          </p:cNvPicPr>
          <p:nvPr/>
        </p:nvPicPr>
        <p:blipFill>
          <a:blip r:embed="rId28"/>
          <a:stretch>
            <a:fillRect/>
          </a:stretch>
        </p:blipFill>
        <p:spPr>
          <a:xfrm>
            <a:off x="6481763" y="4143375"/>
            <a:ext cx="238125" cy="266700"/>
          </a:xfrm>
          <a:prstGeom prst="rect">
            <a:avLst/>
          </a:prstGeom>
        </p:spPr>
      </p:pic>
      <p:pic>
        <p:nvPicPr>
          <p:cNvPr id="30" name="Image 28" descr="preencoded.png"/>
          <p:cNvPicPr>
            <a:picLocks noChangeAspect="1"/>
          </p:cNvPicPr>
          <p:nvPr/>
        </p:nvPicPr>
        <p:blipFill>
          <a:blip r:embed="rId23"/>
          <a:stretch>
            <a:fillRect/>
          </a:stretch>
        </p:blipFill>
        <p:spPr>
          <a:xfrm>
            <a:off x="6210300" y="5105400"/>
            <a:ext cx="5676900" cy="1066800"/>
          </a:xfrm>
          <a:prstGeom prst="rect">
            <a:avLst/>
          </a:prstGeom>
        </p:spPr>
      </p:pic>
      <p:pic>
        <p:nvPicPr>
          <p:cNvPr id="31" name="Image 29" descr="preencoded.png"/>
          <p:cNvPicPr>
            <a:picLocks noChangeAspect="1"/>
          </p:cNvPicPr>
          <p:nvPr/>
        </p:nvPicPr>
        <p:blipFill>
          <a:blip r:embed="rId29"/>
          <a:stretch>
            <a:fillRect/>
          </a:stretch>
        </p:blipFill>
        <p:spPr>
          <a:xfrm>
            <a:off x="6362700" y="5257800"/>
            <a:ext cx="476250" cy="476250"/>
          </a:xfrm>
          <a:prstGeom prst="rect">
            <a:avLst/>
          </a:prstGeom>
        </p:spPr>
      </p:pic>
      <p:pic>
        <p:nvPicPr>
          <p:cNvPr id="32" name="Image 30" descr="preencoded.png"/>
          <p:cNvPicPr>
            <a:picLocks noChangeAspect="1"/>
          </p:cNvPicPr>
          <p:nvPr/>
        </p:nvPicPr>
        <p:blipFill>
          <a:blip r:embed="rId30"/>
          <a:stretch>
            <a:fillRect/>
          </a:stretch>
        </p:blipFill>
        <p:spPr>
          <a:xfrm>
            <a:off x="6505575" y="5362575"/>
            <a:ext cx="190500" cy="266700"/>
          </a:xfrm>
          <a:prstGeom prst="rect">
            <a:avLst/>
          </a:prstGeom>
        </p:spPr>
      </p:pic>
      <p:sp>
        <p:nvSpPr>
          <p:cNvPr id="33" name="Text 0"/>
          <p:cNvSpPr/>
          <p:nvPr/>
        </p:nvSpPr>
        <p:spPr>
          <a:xfrm>
            <a:off x="381000" y="152400"/>
            <a:ext cx="237744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한계와 개선점</a:t>
            </a:r>
            <a:endParaRPr lang="en-US" sz="2700" dirty="0"/>
          </a:p>
        </p:txBody>
      </p:sp>
      <p:sp>
        <p:nvSpPr>
          <p:cNvPr id="34" name="Text 1"/>
          <p:cNvSpPr/>
          <p:nvPr/>
        </p:nvSpPr>
        <p:spPr>
          <a:xfrm>
            <a:off x="647700"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현재 모델의 한계점</a:t>
            </a:r>
            <a:endParaRPr lang="en-US" sz="1800" dirty="0"/>
          </a:p>
        </p:txBody>
      </p:sp>
      <p:sp>
        <p:nvSpPr>
          <p:cNvPr id="35" name="Text 2"/>
          <p:cNvSpPr/>
          <p:nvPr/>
        </p:nvSpPr>
        <p:spPr>
          <a:xfrm>
            <a:off x="1085850" y="1600200"/>
            <a:ext cx="45243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Inference 속도</a:t>
            </a:r>
            <a:endParaRPr lang="en-US" sz="1500" dirty="0"/>
          </a:p>
        </p:txBody>
      </p:sp>
      <p:sp>
        <p:nvSpPr>
          <p:cNvPr id="36" name="Text 3"/>
          <p:cNvSpPr/>
          <p:nvPr/>
        </p:nvSpPr>
        <p:spPr>
          <a:xfrm>
            <a:off x="1085850" y="1905000"/>
            <a:ext cx="542925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모델의 크기와 번역 파이프라인으로 인해 추론 속도가 느릴 수 있습니다.</a:t>
            </a:r>
            <a:endParaRPr lang="en-US" sz="1200" dirty="0"/>
          </a:p>
        </p:txBody>
      </p:sp>
      <p:sp>
        <p:nvSpPr>
          <p:cNvPr id="37" name="Text 4"/>
          <p:cNvSpPr/>
          <p:nvPr/>
        </p:nvSpPr>
        <p:spPr>
          <a:xfrm>
            <a:off x="1085850" y="2590800"/>
            <a:ext cx="56921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Hallucination (환각 현상)</a:t>
            </a:r>
            <a:endParaRPr lang="en-US" sz="1500" dirty="0"/>
          </a:p>
        </p:txBody>
      </p:sp>
      <p:sp>
        <p:nvSpPr>
          <p:cNvPr id="38" name="Text 5"/>
          <p:cNvSpPr/>
          <p:nvPr/>
        </p:nvSpPr>
        <p:spPr>
          <a:xfrm>
            <a:off x="1085850" y="2895600"/>
            <a:ext cx="47434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VQA 모델은 때때로 이미지에 없는 내용을 답변하거나 잘못된 정보를 제공하는 환각 현상을 보일 수 있습니다.</a:t>
            </a:r>
            <a:endParaRPr lang="en-US" sz="1200" dirty="0"/>
          </a:p>
        </p:txBody>
      </p:sp>
      <p:sp>
        <p:nvSpPr>
          <p:cNvPr id="39" name="Text 6"/>
          <p:cNvSpPr/>
          <p:nvPr/>
        </p:nvSpPr>
        <p:spPr>
          <a:xfrm>
            <a:off x="1085850" y="38100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Noise (노이즈)</a:t>
            </a:r>
            <a:endParaRPr lang="en-US" sz="1500" dirty="0"/>
          </a:p>
        </p:txBody>
      </p:sp>
      <p:sp>
        <p:nvSpPr>
          <p:cNvPr id="40" name="Text 7"/>
          <p:cNvSpPr/>
          <p:nvPr/>
        </p:nvSpPr>
        <p:spPr>
          <a:xfrm>
            <a:off x="1085850" y="4114800"/>
            <a:ext cx="47434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입력 이미지나 질문에 노이즈가 포함될 경우 모델의 성능이 저하될 수 있습니다.</a:t>
            </a:r>
            <a:endParaRPr lang="en-US" sz="1200" dirty="0"/>
          </a:p>
        </p:txBody>
      </p:sp>
      <p:sp>
        <p:nvSpPr>
          <p:cNvPr id="41" name="Text 8"/>
          <p:cNvSpPr/>
          <p:nvPr/>
        </p:nvSpPr>
        <p:spPr>
          <a:xfrm>
            <a:off x="1085850" y="50292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번역 품질의 한계</a:t>
            </a:r>
            <a:endParaRPr lang="en-US" sz="1500" dirty="0"/>
          </a:p>
        </p:txBody>
      </p:sp>
      <p:sp>
        <p:nvSpPr>
          <p:cNvPr id="42" name="Text 9"/>
          <p:cNvSpPr/>
          <p:nvPr/>
        </p:nvSpPr>
        <p:spPr>
          <a:xfrm>
            <a:off x="1085850" y="5334000"/>
            <a:ext cx="4743450" cy="685800"/>
          </a:xfrm>
          <a:prstGeom prst="rect">
            <a:avLst/>
          </a:prstGeom>
          <a:noFill/>
          <a:ln/>
        </p:spPr>
        <p:txBody>
          <a:bodyPr vert="horz" wrap="square" lIns="0" tIns="0" rIns="0" bIns="0" rtlCol="0" anchor="t"/>
          <a:lstStyle/>
          <a:p>
            <a:pPr marL="0" indent="0">
              <a:lnSpc>
                <a:spcPts val="1800"/>
              </a:lnSpc>
              <a:buNone/>
            </a:pPr>
            <a:r>
              <a:rPr lang="en-US" sz="1150" dirty="0" err="1">
                <a:solidFill>
                  <a:srgbClr val="374151"/>
                </a:solidFill>
                <a:latin typeface="Noto Sans KR" pitchFamily="34" charset="0"/>
                <a:ea typeface="Noto Sans KR" pitchFamily="34" charset="-122"/>
                <a:cs typeface="Noto Sans KR" pitchFamily="34" charset="-120"/>
              </a:rPr>
              <a:t>아무리</a:t>
            </a:r>
            <a:r>
              <a:rPr lang="en-US" sz="1150" dirty="0">
                <a:solidFill>
                  <a:srgbClr val="374151"/>
                </a:solidFill>
                <a:latin typeface="Noto Sans KR" pitchFamily="34" charset="0"/>
                <a:ea typeface="Noto Sans KR" pitchFamily="34" charset="-122"/>
                <a:cs typeface="Noto Sans KR" pitchFamily="34" charset="-120"/>
              </a:rPr>
              <a:t> </a:t>
            </a:r>
            <a:r>
              <a:rPr lang="ko-KR" altLang="en-US" sz="1150" dirty="0">
                <a:solidFill>
                  <a:srgbClr val="374151"/>
                </a:solidFill>
                <a:latin typeface="Noto Sans KR" pitchFamily="34" charset="0"/>
                <a:ea typeface="Noto Sans KR" pitchFamily="34" charset="-122"/>
                <a:cs typeface="Noto Sans KR" pitchFamily="34" charset="-120"/>
              </a:rPr>
              <a:t>최적</a:t>
            </a:r>
            <a:r>
              <a:rPr lang="en-US" sz="1150" dirty="0">
                <a:solidFill>
                  <a:srgbClr val="374151"/>
                </a:solidFill>
                <a:latin typeface="Noto Sans KR" pitchFamily="34" charset="0"/>
                <a:ea typeface="Noto Sans KR" pitchFamily="34" charset="-122"/>
                <a:cs typeface="Noto Sans KR" pitchFamily="34" charset="-120"/>
              </a:rPr>
              <a:t> 번역 모델을 사용하더라도 원본 질문의 뉘앙스를 완벽하게 전달하지 못할 수 있으며, 이는 VQA 모델의 답변 정확도에 영향을 미칠 수 있습니다.</a:t>
            </a:r>
            <a:endParaRPr lang="en-US" sz="1150" dirty="0"/>
          </a:p>
        </p:txBody>
      </p:sp>
      <p:sp>
        <p:nvSpPr>
          <p:cNvPr id="43" name="Text 10"/>
          <p:cNvSpPr/>
          <p:nvPr/>
        </p:nvSpPr>
        <p:spPr>
          <a:xfrm>
            <a:off x="6581775" y="990600"/>
            <a:ext cx="5676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향후 개선 방향</a:t>
            </a:r>
            <a:endParaRPr lang="en-US" sz="1800" dirty="0"/>
          </a:p>
        </p:txBody>
      </p:sp>
      <p:sp>
        <p:nvSpPr>
          <p:cNvPr id="44" name="Text 11"/>
          <p:cNvSpPr/>
          <p:nvPr/>
        </p:nvSpPr>
        <p:spPr>
          <a:xfrm>
            <a:off x="6991350" y="16002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모델 경량화 및 최적화</a:t>
            </a:r>
            <a:endParaRPr lang="en-US" sz="1500" dirty="0"/>
          </a:p>
        </p:txBody>
      </p:sp>
      <p:sp>
        <p:nvSpPr>
          <p:cNvPr id="45" name="Text 12"/>
          <p:cNvSpPr/>
          <p:nvPr/>
        </p:nvSpPr>
        <p:spPr>
          <a:xfrm>
            <a:off x="6991350" y="1905000"/>
            <a:ext cx="47434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양자화, 가지치기 등의 모델 경량화 기법을 적용하거나, 더 효율적인 VQA 모델 아키텍처를 탐색하여 추론 속도를 향상시킵니다.</a:t>
            </a:r>
            <a:endParaRPr lang="en-US" sz="1200" dirty="0"/>
          </a:p>
        </p:txBody>
      </p:sp>
      <p:sp>
        <p:nvSpPr>
          <p:cNvPr id="46" name="Text 13"/>
          <p:cNvSpPr/>
          <p:nvPr/>
        </p:nvSpPr>
        <p:spPr>
          <a:xfrm>
            <a:off x="6991350" y="28194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환각 현상 감소 기법 적용</a:t>
            </a:r>
            <a:endParaRPr lang="en-US" sz="1500" dirty="0"/>
          </a:p>
        </p:txBody>
      </p:sp>
      <p:sp>
        <p:nvSpPr>
          <p:cNvPr id="47" name="Text 14"/>
          <p:cNvSpPr/>
          <p:nvPr/>
        </p:nvSpPr>
        <p:spPr>
          <a:xfrm>
            <a:off x="6991350" y="3124200"/>
            <a:ext cx="47434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외부 지식 기반 연동, 답변 생성 시 신뢰도 측정 등의 기법을 도입하여 답변의 사실성을 높입니다.</a:t>
            </a:r>
            <a:endParaRPr lang="en-US" sz="1200" dirty="0"/>
          </a:p>
        </p:txBody>
      </p:sp>
      <p:sp>
        <p:nvSpPr>
          <p:cNvPr id="48" name="Text 15"/>
          <p:cNvSpPr/>
          <p:nvPr/>
        </p:nvSpPr>
        <p:spPr>
          <a:xfrm>
            <a:off x="6991350" y="40386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노이즈 강건성 강화</a:t>
            </a:r>
            <a:endParaRPr lang="en-US" sz="1500" dirty="0"/>
          </a:p>
        </p:txBody>
      </p:sp>
      <p:sp>
        <p:nvSpPr>
          <p:cNvPr id="49" name="Text 16"/>
          <p:cNvSpPr/>
          <p:nvPr/>
        </p:nvSpPr>
        <p:spPr>
          <a:xfrm>
            <a:off x="6991350" y="4343400"/>
            <a:ext cx="47434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데이터 증강(Data Augmentation)을 통해 다양한 노이즈 환경에 대한 모델의 강건성을 높입니다.</a:t>
            </a:r>
            <a:endParaRPr lang="en-US" sz="1200" dirty="0"/>
          </a:p>
        </p:txBody>
      </p:sp>
      <p:sp>
        <p:nvSpPr>
          <p:cNvPr id="50" name="Text 17"/>
          <p:cNvSpPr/>
          <p:nvPr/>
        </p:nvSpPr>
        <p:spPr>
          <a:xfrm>
            <a:off x="6991350" y="5257800"/>
            <a:ext cx="4743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번역 모델 고도화</a:t>
            </a:r>
            <a:endParaRPr lang="en-US" sz="1500" dirty="0"/>
          </a:p>
        </p:txBody>
      </p:sp>
      <p:sp>
        <p:nvSpPr>
          <p:cNvPr id="51" name="Text 18"/>
          <p:cNvSpPr/>
          <p:nvPr/>
        </p:nvSpPr>
        <p:spPr>
          <a:xfrm>
            <a:off x="6991350" y="5562600"/>
            <a:ext cx="4743450" cy="457200"/>
          </a:xfrm>
          <a:prstGeom prst="rect">
            <a:avLst/>
          </a:prstGeom>
          <a:noFill/>
          <a:ln/>
        </p:spPr>
        <p:txBody>
          <a:bodyPr vert="horz" wrap="square" lIns="0" tIns="0" rIns="0" bIns="0" rtlCol="0" anchor="t"/>
          <a:lstStyle/>
          <a:p>
            <a:pPr marL="0" indent="0">
              <a:lnSpc>
                <a:spcPts val="1800"/>
              </a:lnSpc>
              <a:buNone/>
            </a:pPr>
            <a:r>
              <a:rPr lang="en-US" sz="1200" dirty="0" err="1">
                <a:solidFill>
                  <a:srgbClr val="374151"/>
                </a:solidFill>
                <a:latin typeface="Noto Sans KR" pitchFamily="34" charset="0"/>
                <a:ea typeface="Noto Sans KR" pitchFamily="34" charset="-122"/>
                <a:cs typeface="Noto Sans KR" pitchFamily="34" charset="-120"/>
              </a:rPr>
              <a:t>특정</a:t>
            </a:r>
            <a:r>
              <a:rPr lang="en-US" sz="1200" dirty="0">
                <a:solidFill>
                  <a:srgbClr val="374151"/>
                </a:solidFill>
                <a:latin typeface="Noto Sans KR" pitchFamily="34" charset="0"/>
                <a:ea typeface="Noto Sans KR" pitchFamily="34" charset="-122"/>
                <a:cs typeface="Noto Sans KR" pitchFamily="34" charset="-120"/>
              </a:rPr>
              <a:t> </a:t>
            </a:r>
            <a:r>
              <a:rPr lang="en-US" sz="1200" dirty="0" err="1">
                <a:solidFill>
                  <a:srgbClr val="374151"/>
                </a:solidFill>
                <a:latin typeface="Noto Sans KR" pitchFamily="34" charset="0"/>
                <a:ea typeface="Noto Sans KR" pitchFamily="34" charset="-122"/>
                <a:cs typeface="Noto Sans KR" pitchFamily="34" charset="-120"/>
              </a:rPr>
              <a:t>도메인에</a:t>
            </a:r>
            <a:r>
              <a:rPr lang="en-US" sz="1200" dirty="0">
                <a:solidFill>
                  <a:srgbClr val="374151"/>
                </a:solidFill>
                <a:latin typeface="Noto Sans KR" pitchFamily="34" charset="0"/>
                <a:ea typeface="Noto Sans KR" pitchFamily="34" charset="-122"/>
                <a:cs typeface="Noto Sans KR" pitchFamily="34" charset="-120"/>
              </a:rPr>
              <a:t> </a:t>
            </a:r>
            <a:r>
              <a:rPr lang="ko-KR" altLang="en-US" sz="1200" dirty="0" err="1">
                <a:solidFill>
                  <a:srgbClr val="374151"/>
                </a:solidFill>
                <a:latin typeface="Noto Sans KR" pitchFamily="34" charset="0"/>
                <a:ea typeface="Noto Sans KR" pitchFamily="34" charset="-122"/>
                <a:cs typeface="Noto Sans KR" pitchFamily="34" charset="-120"/>
              </a:rPr>
              <a:t>특</a:t>
            </a:r>
            <a:r>
              <a:rPr lang="en-US" sz="1200" dirty="0" err="1">
                <a:solidFill>
                  <a:srgbClr val="374151"/>
                </a:solidFill>
                <a:latin typeface="Noto Sans KR" pitchFamily="34" charset="0"/>
                <a:ea typeface="Noto Sans KR" pitchFamily="34" charset="-122"/>
                <a:cs typeface="Noto Sans KR" pitchFamily="34" charset="-120"/>
              </a:rPr>
              <a:t>화된</a:t>
            </a:r>
            <a:r>
              <a:rPr lang="en-US" sz="1200" dirty="0">
                <a:solidFill>
                  <a:srgbClr val="374151"/>
                </a:solidFill>
                <a:latin typeface="Noto Sans KR" pitchFamily="34" charset="0"/>
                <a:ea typeface="Noto Sans KR" pitchFamily="34" charset="-122"/>
                <a:cs typeface="Noto Sans KR" pitchFamily="34" charset="-120"/>
              </a:rPr>
              <a:t> 번역 모델을 학습하거나, 번역 모델과 VQA 모델을 통합하는 엔드-투-엔드 학습 방식을 고려합니다.</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1447800"/>
            <a:ext cx="5676900" cy="1181100"/>
          </a:xfrm>
          <a:prstGeom prst="rect">
            <a:avLst/>
          </a:prstGeom>
        </p:spPr>
      </p:pic>
      <p:pic>
        <p:nvPicPr>
          <p:cNvPr id="8" name="Image 6" descr="preencoded.png"/>
          <p:cNvPicPr>
            <a:picLocks noChangeAspect="1"/>
          </p:cNvPicPr>
          <p:nvPr/>
        </p:nvPicPr>
        <p:blipFill>
          <a:blip r:embed="rId9"/>
          <a:stretch>
            <a:fillRect/>
          </a:stretch>
        </p:blipFill>
        <p:spPr>
          <a:xfrm>
            <a:off x="495300" y="1638300"/>
            <a:ext cx="476250" cy="476250"/>
          </a:xfrm>
          <a:prstGeom prst="rect">
            <a:avLst/>
          </a:prstGeom>
        </p:spPr>
      </p:pic>
      <p:pic>
        <p:nvPicPr>
          <p:cNvPr id="9" name="Image 7" descr="preencoded.png"/>
          <p:cNvPicPr>
            <a:picLocks noChangeAspect="1"/>
          </p:cNvPicPr>
          <p:nvPr/>
        </p:nvPicPr>
        <p:blipFill>
          <a:blip r:embed="rId8"/>
          <a:stretch>
            <a:fillRect/>
          </a:stretch>
        </p:blipFill>
        <p:spPr>
          <a:xfrm>
            <a:off x="6210300" y="1447800"/>
            <a:ext cx="5676900" cy="1181100"/>
          </a:xfrm>
          <a:prstGeom prst="rect">
            <a:avLst/>
          </a:prstGeom>
        </p:spPr>
      </p:pic>
      <p:pic>
        <p:nvPicPr>
          <p:cNvPr id="10" name="Image 8" descr="preencoded.png"/>
          <p:cNvPicPr>
            <a:picLocks noChangeAspect="1"/>
          </p:cNvPicPr>
          <p:nvPr/>
        </p:nvPicPr>
        <p:blipFill>
          <a:blip r:embed="rId10"/>
          <a:stretch>
            <a:fillRect/>
          </a:stretch>
        </p:blipFill>
        <p:spPr>
          <a:xfrm>
            <a:off x="6400800" y="1638300"/>
            <a:ext cx="476250" cy="476250"/>
          </a:xfrm>
          <a:prstGeom prst="rect">
            <a:avLst/>
          </a:prstGeom>
        </p:spPr>
      </p:pic>
      <p:pic>
        <p:nvPicPr>
          <p:cNvPr id="11" name="Image 9" descr="preencoded.png"/>
          <p:cNvPicPr>
            <a:picLocks noChangeAspect="1"/>
          </p:cNvPicPr>
          <p:nvPr/>
        </p:nvPicPr>
        <p:blipFill>
          <a:blip r:embed="rId11"/>
          <a:stretch>
            <a:fillRect/>
          </a:stretch>
        </p:blipFill>
        <p:spPr>
          <a:xfrm>
            <a:off x="6519863" y="1743075"/>
            <a:ext cx="238125" cy="266700"/>
          </a:xfrm>
          <a:prstGeom prst="rect">
            <a:avLst/>
          </a:prstGeom>
        </p:spPr>
      </p:pic>
      <p:pic>
        <p:nvPicPr>
          <p:cNvPr id="12" name="Image 10" descr="preencoded.png"/>
          <p:cNvPicPr>
            <a:picLocks noChangeAspect="1"/>
          </p:cNvPicPr>
          <p:nvPr/>
        </p:nvPicPr>
        <p:blipFill>
          <a:blip r:embed="rId12"/>
          <a:stretch>
            <a:fillRect/>
          </a:stretch>
        </p:blipFill>
        <p:spPr>
          <a:xfrm>
            <a:off x="304800" y="2857500"/>
            <a:ext cx="5676900" cy="1181100"/>
          </a:xfrm>
          <a:prstGeom prst="rect">
            <a:avLst/>
          </a:prstGeom>
        </p:spPr>
      </p:pic>
      <p:pic>
        <p:nvPicPr>
          <p:cNvPr id="13" name="Image 11" descr="preencoded.png"/>
          <p:cNvPicPr>
            <a:picLocks noChangeAspect="1"/>
          </p:cNvPicPr>
          <p:nvPr/>
        </p:nvPicPr>
        <p:blipFill>
          <a:blip r:embed="rId13"/>
          <a:stretch>
            <a:fillRect/>
          </a:stretch>
        </p:blipFill>
        <p:spPr>
          <a:xfrm>
            <a:off x="495300" y="3048000"/>
            <a:ext cx="476250" cy="476250"/>
          </a:xfrm>
          <a:prstGeom prst="rect">
            <a:avLst/>
          </a:prstGeom>
        </p:spPr>
      </p:pic>
      <p:pic>
        <p:nvPicPr>
          <p:cNvPr id="14" name="Image 12" descr="preencoded.png"/>
          <p:cNvPicPr>
            <a:picLocks noChangeAspect="1"/>
          </p:cNvPicPr>
          <p:nvPr/>
        </p:nvPicPr>
        <p:blipFill>
          <a:blip r:embed="rId14"/>
          <a:stretch>
            <a:fillRect/>
          </a:stretch>
        </p:blipFill>
        <p:spPr>
          <a:xfrm>
            <a:off x="647700" y="3152775"/>
            <a:ext cx="171450" cy="266700"/>
          </a:xfrm>
          <a:prstGeom prst="rect">
            <a:avLst/>
          </a:prstGeom>
        </p:spPr>
      </p:pic>
      <p:pic>
        <p:nvPicPr>
          <p:cNvPr id="15" name="Image 13" descr="preencoded.png"/>
          <p:cNvPicPr>
            <a:picLocks noChangeAspect="1"/>
          </p:cNvPicPr>
          <p:nvPr/>
        </p:nvPicPr>
        <p:blipFill>
          <a:blip r:embed="rId12"/>
          <a:stretch>
            <a:fillRect/>
          </a:stretch>
        </p:blipFill>
        <p:spPr>
          <a:xfrm>
            <a:off x="6210300" y="2857500"/>
            <a:ext cx="5676900" cy="1181100"/>
          </a:xfrm>
          <a:prstGeom prst="rect">
            <a:avLst/>
          </a:prstGeom>
        </p:spPr>
      </p:pic>
      <p:pic>
        <p:nvPicPr>
          <p:cNvPr id="16" name="Image 14" descr="preencoded.png"/>
          <p:cNvPicPr>
            <a:picLocks noChangeAspect="1"/>
          </p:cNvPicPr>
          <p:nvPr/>
        </p:nvPicPr>
        <p:blipFill>
          <a:blip r:embed="rId15"/>
          <a:stretch>
            <a:fillRect/>
          </a:stretch>
        </p:blipFill>
        <p:spPr>
          <a:xfrm>
            <a:off x="6400800" y="3048000"/>
            <a:ext cx="476250" cy="476250"/>
          </a:xfrm>
          <a:prstGeom prst="rect">
            <a:avLst/>
          </a:prstGeom>
        </p:spPr>
      </p:pic>
      <p:pic>
        <p:nvPicPr>
          <p:cNvPr id="17" name="Image 15" descr="preencoded.png"/>
          <p:cNvPicPr>
            <a:picLocks noChangeAspect="1"/>
          </p:cNvPicPr>
          <p:nvPr/>
        </p:nvPicPr>
        <p:blipFill>
          <a:blip r:embed="rId16"/>
          <a:stretch>
            <a:fillRect/>
          </a:stretch>
        </p:blipFill>
        <p:spPr>
          <a:xfrm>
            <a:off x="6543675" y="3152775"/>
            <a:ext cx="190500" cy="266700"/>
          </a:xfrm>
          <a:prstGeom prst="rect">
            <a:avLst/>
          </a:prstGeom>
        </p:spPr>
      </p:pic>
      <p:pic>
        <p:nvPicPr>
          <p:cNvPr id="18" name="Image 16" descr="preencoded.png"/>
          <p:cNvPicPr>
            <a:picLocks noChangeAspect="1"/>
          </p:cNvPicPr>
          <p:nvPr/>
        </p:nvPicPr>
        <p:blipFill>
          <a:blip r:embed="rId17"/>
          <a:stretch>
            <a:fillRect/>
          </a:stretch>
        </p:blipFill>
        <p:spPr>
          <a:xfrm>
            <a:off x="304800" y="4419600"/>
            <a:ext cx="11582400" cy="1143000"/>
          </a:xfrm>
          <a:prstGeom prst="rect">
            <a:avLst/>
          </a:prstGeom>
        </p:spPr>
      </p:pic>
      <p:pic>
        <p:nvPicPr>
          <p:cNvPr id="19" name="Image 17" descr="preencoded.png"/>
          <p:cNvPicPr>
            <a:picLocks noChangeAspect="1"/>
          </p:cNvPicPr>
          <p:nvPr/>
        </p:nvPicPr>
        <p:blipFill>
          <a:blip r:embed="rId18"/>
          <a:stretch>
            <a:fillRect/>
          </a:stretch>
        </p:blipFill>
        <p:spPr>
          <a:xfrm>
            <a:off x="533400" y="4752975"/>
            <a:ext cx="476250" cy="476250"/>
          </a:xfrm>
          <a:prstGeom prst="rect">
            <a:avLst/>
          </a:prstGeom>
        </p:spPr>
      </p:pic>
      <p:pic>
        <p:nvPicPr>
          <p:cNvPr id="20" name="Image 18" descr="preencoded.png"/>
          <p:cNvPicPr>
            <a:picLocks noChangeAspect="1"/>
          </p:cNvPicPr>
          <p:nvPr/>
        </p:nvPicPr>
        <p:blipFill>
          <a:blip r:embed="rId19"/>
          <a:stretch>
            <a:fillRect/>
          </a:stretch>
        </p:blipFill>
        <p:spPr>
          <a:xfrm>
            <a:off x="590550" y="4848225"/>
            <a:ext cx="361950" cy="285750"/>
          </a:xfrm>
          <a:prstGeom prst="rect">
            <a:avLst/>
          </a:prstGeom>
        </p:spPr>
      </p:pic>
      <p:pic>
        <p:nvPicPr>
          <p:cNvPr id="21" name="Image 19" descr="preencoded.png"/>
          <p:cNvPicPr>
            <a:picLocks noChangeAspect="1"/>
          </p:cNvPicPr>
          <p:nvPr/>
        </p:nvPicPr>
        <p:blipFill>
          <a:blip r:embed="rId20"/>
          <a:stretch>
            <a:fillRect/>
          </a:stretch>
        </p:blipFill>
        <p:spPr>
          <a:xfrm>
            <a:off x="11182350" y="4752975"/>
            <a:ext cx="476250" cy="476250"/>
          </a:xfrm>
          <a:prstGeom prst="rect">
            <a:avLst/>
          </a:prstGeom>
        </p:spPr>
      </p:pic>
      <p:pic>
        <p:nvPicPr>
          <p:cNvPr id="22" name="Image 20" descr="preencoded.png"/>
          <p:cNvPicPr>
            <a:picLocks noChangeAspect="1"/>
          </p:cNvPicPr>
          <p:nvPr/>
        </p:nvPicPr>
        <p:blipFill>
          <a:blip r:embed="rId21"/>
          <a:stretch>
            <a:fillRect/>
          </a:stretch>
        </p:blipFill>
        <p:spPr>
          <a:xfrm>
            <a:off x="11344275" y="4838700"/>
            <a:ext cx="152400" cy="304800"/>
          </a:xfrm>
          <a:prstGeom prst="rect">
            <a:avLst/>
          </a:prstGeom>
        </p:spPr>
      </p:pic>
      <p:sp>
        <p:nvSpPr>
          <p:cNvPr id="23" name="Text 0"/>
          <p:cNvSpPr/>
          <p:nvPr/>
        </p:nvSpPr>
        <p:spPr>
          <a:xfrm>
            <a:off x="381000" y="152400"/>
            <a:ext cx="113157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마무리</a:t>
            </a:r>
            <a:endParaRPr lang="en-US" sz="2700" dirty="0"/>
          </a:p>
        </p:txBody>
      </p:sp>
      <p:sp>
        <p:nvSpPr>
          <p:cNvPr id="24" name="Text 1"/>
          <p:cNvSpPr/>
          <p:nvPr/>
        </p:nvSpPr>
        <p:spPr>
          <a:xfrm>
            <a:off x="304800" y="990600"/>
            <a:ext cx="11582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Noto Sans KR" pitchFamily="34" charset="0"/>
                <a:ea typeface="Noto Sans KR" pitchFamily="34" charset="-122"/>
                <a:cs typeface="Noto Sans KR" pitchFamily="34" charset="-120"/>
              </a:rPr>
              <a:t>핵심 교훈</a:t>
            </a:r>
            <a:endParaRPr lang="en-US" sz="1800" dirty="0"/>
          </a:p>
        </p:txBody>
      </p:sp>
      <p:sp>
        <p:nvSpPr>
          <p:cNvPr id="25" name="Text 2"/>
          <p:cNvSpPr/>
          <p:nvPr/>
        </p:nvSpPr>
        <p:spPr>
          <a:xfrm>
            <a:off x="1123950" y="16383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6A34A"/>
                </a:solidFill>
                <a:latin typeface="Noto Sans KR" pitchFamily="34" charset="0"/>
                <a:ea typeface="Noto Sans KR" pitchFamily="34" charset="-122"/>
                <a:cs typeface="Noto Sans KR" pitchFamily="34" charset="-120"/>
              </a:rPr>
              <a:t>끈기와 문제 해결 능력</a:t>
            </a:r>
            <a:endParaRPr lang="en-US" sz="1500" dirty="0"/>
          </a:p>
        </p:txBody>
      </p:sp>
      <p:sp>
        <p:nvSpPr>
          <p:cNvPr id="26" name="Text 3"/>
          <p:cNvSpPr/>
          <p:nvPr/>
        </p:nvSpPr>
        <p:spPr>
          <a:xfrm>
            <a:off x="1123950" y="19812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수많은 실패와 오류에도 불구하고 끈기 있게 문제를 분석하고 해결하는 과정이 중요했습니다.</a:t>
            </a:r>
            <a:endParaRPr lang="en-US" sz="1200" dirty="0"/>
          </a:p>
        </p:txBody>
      </p:sp>
      <p:sp>
        <p:nvSpPr>
          <p:cNvPr id="27" name="Text 4"/>
          <p:cNvSpPr/>
          <p:nvPr/>
        </p:nvSpPr>
        <p:spPr>
          <a:xfrm>
            <a:off x="7029450" y="16383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33EA"/>
                </a:solidFill>
                <a:latin typeface="Noto Sans KR" pitchFamily="34" charset="0"/>
                <a:ea typeface="Noto Sans KR" pitchFamily="34" charset="-122"/>
                <a:cs typeface="Noto Sans KR" pitchFamily="34" charset="-120"/>
              </a:rPr>
              <a:t>협업의 중요성</a:t>
            </a:r>
            <a:endParaRPr lang="en-US" sz="1500" dirty="0"/>
          </a:p>
        </p:txBody>
      </p:sp>
      <p:sp>
        <p:nvSpPr>
          <p:cNvPr id="28" name="Text 5"/>
          <p:cNvSpPr/>
          <p:nvPr/>
        </p:nvSpPr>
        <p:spPr>
          <a:xfrm>
            <a:off x="7029450" y="19812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팀원들과의 활발한 논의와 역할 분담이 프로젝트 성공에 큰 기여를 했습니다.</a:t>
            </a:r>
            <a:endParaRPr lang="en-US" sz="1200" dirty="0"/>
          </a:p>
        </p:txBody>
      </p:sp>
      <p:sp>
        <p:nvSpPr>
          <p:cNvPr id="29" name="Text 6"/>
          <p:cNvSpPr/>
          <p:nvPr/>
        </p:nvSpPr>
        <p:spPr>
          <a:xfrm>
            <a:off x="1123950" y="30480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Noto Sans KR" pitchFamily="34" charset="0"/>
                <a:ea typeface="Noto Sans KR" pitchFamily="34" charset="-122"/>
                <a:cs typeface="Noto Sans KR" pitchFamily="34" charset="-120"/>
              </a:rPr>
              <a:t>실험적 접근</a:t>
            </a:r>
            <a:endParaRPr lang="en-US" sz="1500" dirty="0"/>
          </a:p>
        </p:txBody>
      </p:sp>
      <p:sp>
        <p:nvSpPr>
          <p:cNvPr id="30" name="Text 7"/>
          <p:cNvSpPr/>
          <p:nvPr/>
        </p:nvSpPr>
        <p:spPr>
          <a:xfrm>
            <a:off x="1123950" y="33909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다양한 모델과 전략을 시도하고 그 결과를 분석하는 실험적 접근 방식이 성능 향상에 필수적이었습니다.</a:t>
            </a:r>
            <a:endParaRPr lang="en-US" sz="1200" dirty="0"/>
          </a:p>
        </p:txBody>
      </p:sp>
      <p:sp>
        <p:nvSpPr>
          <p:cNvPr id="31" name="Text 8"/>
          <p:cNvSpPr/>
          <p:nvPr/>
        </p:nvSpPr>
        <p:spPr>
          <a:xfrm>
            <a:off x="7029450" y="30480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0D9488"/>
                </a:solidFill>
                <a:latin typeface="Noto Sans KR" pitchFamily="34" charset="0"/>
                <a:ea typeface="Noto Sans KR" pitchFamily="34" charset="-122"/>
                <a:cs typeface="Noto Sans KR" pitchFamily="34" charset="-120"/>
              </a:rPr>
              <a:t>리소스 관리</a:t>
            </a:r>
            <a:endParaRPr lang="en-US" sz="1500" dirty="0"/>
          </a:p>
        </p:txBody>
      </p:sp>
      <p:sp>
        <p:nvSpPr>
          <p:cNvPr id="32" name="Text 9"/>
          <p:cNvSpPr/>
          <p:nvPr/>
        </p:nvSpPr>
        <p:spPr>
          <a:xfrm>
            <a:off x="7029450" y="33909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제한된 컴퓨팅 자원(Colab T4 GPU)을 효율적으로 활용하고, 필요한 경우 추가 리소스(Colab 유료 서비스)를 확보하는 전략이 중요했습니다.</a:t>
            </a:r>
            <a:endParaRPr lang="en-US" sz="1200" dirty="0"/>
          </a:p>
        </p:txBody>
      </p:sp>
      <p:sp>
        <p:nvSpPr>
          <p:cNvPr id="33" name="Text 10"/>
          <p:cNvSpPr/>
          <p:nvPr/>
        </p:nvSpPr>
        <p:spPr>
          <a:xfrm>
            <a:off x="1238250" y="4648200"/>
            <a:ext cx="2914650" cy="342900"/>
          </a:xfrm>
          <a:prstGeom prst="rect">
            <a:avLst/>
          </a:prstGeom>
          <a:noFill/>
          <a:ln/>
        </p:spPr>
        <p:txBody>
          <a:bodyPr vert="horz" wrap="square" lIns="0" tIns="0" rIns="0" bIns="0" rtlCol="0" anchor="t"/>
          <a:lstStyle/>
          <a:p>
            <a:pPr marL="0" indent="0">
              <a:lnSpc>
                <a:spcPts val="2700"/>
              </a:lnSpc>
              <a:buNone/>
            </a:pPr>
            <a:r>
              <a:rPr lang="en-US" sz="2250" b="1" dirty="0">
                <a:solidFill>
                  <a:srgbClr val="374151"/>
                </a:solidFill>
                <a:latin typeface="Noto Sans KR" pitchFamily="34" charset="0"/>
                <a:ea typeface="Noto Sans KR" pitchFamily="34" charset="-122"/>
                <a:cs typeface="Noto Sans KR" pitchFamily="34" charset="-120"/>
              </a:rPr>
              <a:t>Q&amp;A</a:t>
            </a:r>
            <a:endParaRPr lang="en-US" sz="2250" dirty="0"/>
          </a:p>
        </p:txBody>
      </p:sp>
      <p:sp>
        <p:nvSpPr>
          <p:cNvPr id="34" name="Text 11"/>
          <p:cNvSpPr/>
          <p:nvPr/>
        </p:nvSpPr>
        <p:spPr>
          <a:xfrm>
            <a:off x="1238250" y="5067300"/>
            <a:ext cx="349758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Noto Sans KR" pitchFamily="34" charset="0"/>
                <a:ea typeface="Noto Sans KR" pitchFamily="34" charset="-122"/>
                <a:cs typeface="Noto Sans KR" pitchFamily="34" charset="-120"/>
              </a:rPr>
              <a:t>여러분의 질문과 피드백을 환영합니다</a:t>
            </a:r>
            <a:endParaRPr lang="en-US" sz="1500" dirty="0"/>
          </a:p>
        </p:txBody>
      </p:sp>
      <p:sp>
        <p:nvSpPr>
          <p:cNvPr id="35" name="Text 12"/>
          <p:cNvSpPr/>
          <p:nvPr/>
        </p:nvSpPr>
        <p:spPr>
          <a:xfrm>
            <a:off x="8698230" y="4743450"/>
            <a:ext cx="2331720" cy="266700"/>
          </a:xfrm>
          <a:prstGeom prst="rect">
            <a:avLst/>
          </a:prstGeom>
          <a:noFill/>
          <a:ln/>
        </p:spPr>
        <p:txBody>
          <a:bodyPr vert="horz" wrap="square" lIns="0" tIns="0" rIns="0" bIns="0" rtlCol="0" anchor="t"/>
          <a:lstStyle/>
          <a:p>
            <a:pPr marL="0" indent="0" algn="r">
              <a:lnSpc>
                <a:spcPts val="2100"/>
              </a:lnSpc>
              <a:buNone/>
            </a:pPr>
            <a:r>
              <a:rPr lang="en-US" sz="1350" b="1" dirty="0">
                <a:solidFill>
                  <a:srgbClr val="374151"/>
                </a:solidFill>
                <a:latin typeface="Noto Sans KR" pitchFamily="34" charset="0"/>
                <a:ea typeface="Noto Sans KR" pitchFamily="34" charset="-122"/>
                <a:cs typeface="Noto Sans KR" pitchFamily="34" charset="-120"/>
              </a:rPr>
              <a:t>팀 A181_skyYechan</a:t>
            </a:r>
            <a:endParaRPr lang="en-US" sz="1350" dirty="0"/>
          </a:p>
        </p:txBody>
      </p:sp>
      <p:sp>
        <p:nvSpPr>
          <p:cNvPr id="36" name="Text 13"/>
          <p:cNvSpPr/>
          <p:nvPr/>
        </p:nvSpPr>
        <p:spPr>
          <a:xfrm>
            <a:off x="8698230" y="5010150"/>
            <a:ext cx="2331720" cy="228600"/>
          </a:xfrm>
          <a:prstGeom prst="rect">
            <a:avLst/>
          </a:prstGeom>
          <a:noFill/>
          <a:ln/>
        </p:spPr>
        <p:txBody>
          <a:bodyPr vert="horz" wrap="square" lIns="0" tIns="0" rIns="0" bIns="0" rtlCol="0" anchor="t"/>
          <a:lstStyle/>
          <a:p>
            <a:pPr marL="0" indent="0" algn="r">
              <a:lnSpc>
                <a:spcPts val="1800"/>
              </a:lnSpc>
              <a:buNone/>
            </a:pPr>
            <a:r>
              <a:rPr lang="en-US" sz="1200" dirty="0">
                <a:solidFill>
                  <a:srgbClr val="4B5563"/>
                </a:solidFill>
                <a:latin typeface="Noto Sans KR" pitchFamily="34" charset="0"/>
                <a:ea typeface="Noto Sans KR" pitchFamily="34" charset="-122"/>
                <a:cs typeface="Noto Sans KR" pitchFamily="34" charset="-120"/>
              </a:rPr>
              <a:t>조영진, 이명재, 문예찬, 신승호</a:t>
            </a:r>
            <a:endParaRPr lang="en-US" sz="1200" dirty="0"/>
          </a:p>
        </p:txBody>
      </p:sp>
      <p:pic>
        <p:nvPicPr>
          <p:cNvPr id="37" name="Image 19" descr="preencoded.png">
            <a:extLst>
              <a:ext uri="{FF2B5EF4-FFF2-40B4-BE49-F238E27FC236}">
                <a16:creationId xmlns:a16="http://schemas.microsoft.com/office/drawing/2014/main" id="{BCBFAD4C-D383-47FE-ACA3-8617032EADC7}"/>
              </a:ext>
            </a:extLst>
          </p:cNvPr>
          <p:cNvPicPr>
            <a:picLocks noChangeAspect="1"/>
          </p:cNvPicPr>
          <p:nvPr/>
        </p:nvPicPr>
        <p:blipFill>
          <a:blip r:embed="rId22"/>
          <a:stretch>
            <a:fillRect/>
          </a:stretch>
        </p:blipFill>
        <p:spPr>
          <a:xfrm>
            <a:off x="620485" y="1714500"/>
            <a:ext cx="236764" cy="331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81000" y="1066800"/>
            <a:ext cx="11430000" cy="1181100"/>
          </a:xfrm>
          <a:prstGeom prst="rect">
            <a:avLst/>
          </a:prstGeom>
        </p:spPr>
      </p:pic>
      <p:pic>
        <p:nvPicPr>
          <p:cNvPr id="8" name="Image 6" descr="preencoded.png"/>
          <p:cNvPicPr>
            <a:picLocks noChangeAspect="1"/>
          </p:cNvPicPr>
          <p:nvPr/>
        </p:nvPicPr>
        <p:blipFill>
          <a:blip r:embed="rId9"/>
          <a:stretch>
            <a:fillRect/>
          </a:stretch>
        </p:blipFill>
        <p:spPr>
          <a:xfrm>
            <a:off x="609600" y="1295400"/>
            <a:ext cx="571500" cy="571500"/>
          </a:xfrm>
          <a:prstGeom prst="rect">
            <a:avLst/>
          </a:prstGeom>
        </p:spPr>
      </p:pic>
      <p:pic>
        <p:nvPicPr>
          <p:cNvPr id="9" name="Image 7" descr="preencoded.png"/>
          <p:cNvPicPr>
            <a:picLocks noChangeAspect="1"/>
          </p:cNvPicPr>
          <p:nvPr/>
        </p:nvPicPr>
        <p:blipFill>
          <a:blip r:embed="rId10"/>
          <a:stretch>
            <a:fillRect/>
          </a:stretch>
        </p:blipFill>
        <p:spPr>
          <a:xfrm>
            <a:off x="766763" y="1428750"/>
            <a:ext cx="257175" cy="304800"/>
          </a:xfrm>
          <a:prstGeom prst="rect">
            <a:avLst/>
          </a:prstGeom>
        </p:spPr>
      </p:pic>
      <p:pic>
        <p:nvPicPr>
          <p:cNvPr id="10" name="Image 8" descr="preencoded.png"/>
          <p:cNvPicPr>
            <a:picLocks noChangeAspect="1"/>
          </p:cNvPicPr>
          <p:nvPr/>
        </p:nvPicPr>
        <p:blipFill>
          <a:blip r:embed="rId11"/>
          <a:stretch>
            <a:fillRect/>
          </a:stretch>
        </p:blipFill>
        <p:spPr>
          <a:xfrm>
            <a:off x="381000" y="2476500"/>
            <a:ext cx="5600700" cy="2667000"/>
          </a:xfrm>
          <a:prstGeom prst="rect">
            <a:avLst/>
          </a:prstGeom>
        </p:spPr>
      </p:pic>
      <p:pic>
        <p:nvPicPr>
          <p:cNvPr id="11" name="Image 9" descr="preencoded.png"/>
          <p:cNvPicPr>
            <a:picLocks noChangeAspect="1"/>
          </p:cNvPicPr>
          <p:nvPr/>
        </p:nvPicPr>
        <p:blipFill>
          <a:blip r:embed="rId12"/>
          <a:stretch>
            <a:fillRect/>
          </a:stretch>
        </p:blipFill>
        <p:spPr>
          <a:xfrm>
            <a:off x="609600" y="2705100"/>
            <a:ext cx="571500" cy="571500"/>
          </a:xfrm>
          <a:prstGeom prst="rect">
            <a:avLst/>
          </a:prstGeom>
        </p:spPr>
      </p:pic>
      <p:pic>
        <p:nvPicPr>
          <p:cNvPr id="12" name="Image 10" descr="preencoded.png"/>
          <p:cNvPicPr>
            <a:picLocks noChangeAspect="1"/>
          </p:cNvPicPr>
          <p:nvPr/>
        </p:nvPicPr>
        <p:blipFill>
          <a:blip r:embed="rId13"/>
          <a:stretch>
            <a:fillRect/>
          </a:stretch>
        </p:blipFill>
        <p:spPr>
          <a:xfrm>
            <a:off x="752475" y="2838450"/>
            <a:ext cx="285750" cy="304800"/>
          </a:xfrm>
          <a:prstGeom prst="rect">
            <a:avLst/>
          </a:prstGeom>
        </p:spPr>
      </p:pic>
      <p:pic>
        <p:nvPicPr>
          <p:cNvPr id="13" name="Image 11" descr="preencoded.png"/>
          <p:cNvPicPr>
            <a:picLocks noChangeAspect="1"/>
          </p:cNvPicPr>
          <p:nvPr/>
        </p:nvPicPr>
        <p:blipFill>
          <a:blip r:embed="rId11"/>
          <a:stretch>
            <a:fillRect/>
          </a:stretch>
        </p:blipFill>
        <p:spPr>
          <a:xfrm>
            <a:off x="6210300" y="2476500"/>
            <a:ext cx="5600700" cy="2667000"/>
          </a:xfrm>
          <a:prstGeom prst="rect">
            <a:avLst/>
          </a:prstGeom>
        </p:spPr>
      </p:pic>
      <p:pic>
        <p:nvPicPr>
          <p:cNvPr id="14" name="Image 12" descr="preencoded.png"/>
          <p:cNvPicPr>
            <a:picLocks noChangeAspect="1"/>
          </p:cNvPicPr>
          <p:nvPr/>
        </p:nvPicPr>
        <p:blipFill>
          <a:blip r:embed="rId14"/>
          <a:stretch>
            <a:fillRect/>
          </a:stretch>
        </p:blipFill>
        <p:spPr>
          <a:xfrm>
            <a:off x="6438900" y="2705100"/>
            <a:ext cx="571500" cy="571500"/>
          </a:xfrm>
          <a:prstGeom prst="rect">
            <a:avLst/>
          </a:prstGeom>
        </p:spPr>
      </p:pic>
      <p:pic>
        <p:nvPicPr>
          <p:cNvPr id="15" name="Image 13" descr="preencoded.png"/>
          <p:cNvPicPr>
            <a:picLocks noChangeAspect="1"/>
          </p:cNvPicPr>
          <p:nvPr/>
        </p:nvPicPr>
        <p:blipFill>
          <a:blip r:embed="rId15"/>
          <a:stretch>
            <a:fillRect/>
          </a:stretch>
        </p:blipFill>
        <p:spPr>
          <a:xfrm>
            <a:off x="6610350" y="2838450"/>
            <a:ext cx="228600" cy="304800"/>
          </a:xfrm>
          <a:prstGeom prst="rect">
            <a:avLst/>
          </a:prstGeom>
        </p:spPr>
      </p:pic>
      <p:pic>
        <p:nvPicPr>
          <p:cNvPr id="16" name="Image 14" descr="preencoded.png"/>
          <p:cNvPicPr>
            <a:picLocks noChangeAspect="1"/>
          </p:cNvPicPr>
          <p:nvPr/>
        </p:nvPicPr>
        <p:blipFill>
          <a:blip r:embed="rId16"/>
          <a:stretch>
            <a:fillRect/>
          </a:stretch>
        </p:blipFill>
        <p:spPr>
          <a:xfrm>
            <a:off x="6838950" y="3562350"/>
            <a:ext cx="171450" cy="171450"/>
          </a:xfrm>
          <a:prstGeom prst="rect">
            <a:avLst/>
          </a:prstGeom>
        </p:spPr>
      </p:pic>
      <p:pic>
        <p:nvPicPr>
          <p:cNvPr id="17" name="Image 15" descr="preencoded.png"/>
          <p:cNvPicPr>
            <a:picLocks noChangeAspect="1"/>
          </p:cNvPicPr>
          <p:nvPr/>
        </p:nvPicPr>
        <p:blipFill>
          <a:blip r:embed="rId16"/>
          <a:stretch>
            <a:fillRect/>
          </a:stretch>
        </p:blipFill>
        <p:spPr>
          <a:xfrm>
            <a:off x="6838950" y="3905250"/>
            <a:ext cx="171450" cy="171450"/>
          </a:xfrm>
          <a:prstGeom prst="rect">
            <a:avLst/>
          </a:prstGeom>
        </p:spPr>
      </p:pic>
      <p:pic>
        <p:nvPicPr>
          <p:cNvPr id="18" name="Image 16" descr="preencoded.png"/>
          <p:cNvPicPr>
            <a:picLocks noChangeAspect="1"/>
          </p:cNvPicPr>
          <p:nvPr/>
        </p:nvPicPr>
        <p:blipFill>
          <a:blip r:embed="rId16"/>
          <a:stretch>
            <a:fillRect/>
          </a:stretch>
        </p:blipFill>
        <p:spPr>
          <a:xfrm>
            <a:off x="6838950" y="4248150"/>
            <a:ext cx="171450" cy="171450"/>
          </a:xfrm>
          <a:prstGeom prst="rect">
            <a:avLst/>
          </a:prstGeom>
        </p:spPr>
      </p:pic>
      <p:pic>
        <p:nvPicPr>
          <p:cNvPr id="19" name="Image 17" descr="preencoded.png"/>
          <p:cNvPicPr>
            <a:picLocks noChangeAspect="1"/>
          </p:cNvPicPr>
          <p:nvPr/>
        </p:nvPicPr>
        <p:blipFill>
          <a:blip r:embed="rId17"/>
          <a:stretch>
            <a:fillRect/>
          </a:stretch>
        </p:blipFill>
        <p:spPr>
          <a:xfrm>
            <a:off x="3390901" y="5372100"/>
            <a:ext cx="209550" cy="304800"/>
          </a:xfrm>
          <a:prstGeom prst="rect">
            <a:avLst/>
          </a:prstGeom>
        </p:spPr>
      </p:pic>
      <p:pic>
        <p:nvPicPr>
          <p:cNvPr id="20" name="Image 18" descr="preencoded.png"/>
          <p:cNvPicPr>
            <a:picLocks noChangeAspect="1"/>
          </p:cNvPicPr>
          <p:nvPr/>
        </p:nvPicPr>
        <p:blipFill>
          <a:blip r:embed="rId18"/>
          <a:stretch>
            <a:fillRect/>
          </a:stretch>
        </p:blipFill>
        <p:spPr>
          <a:xfrm>
            <a:off x="8905875" y="5676900"/>
            <a:ext cx="209550" cy="304800"/>
          </a:xfrm>
          <a:prstGeom prst="rect">
            <a:avLst/>
          </a:prstGeom>
        </p:spPr>
      </p:pic>
      <p:sp>
        <p:nvSpPr>
          <p:cNvPr id="21" name="Text 0"/>
          <p:cNvSpPr/>
          <p:nvPr/>
        </p:nvSpPr>
        <p:spPr>
          <a:xfrm>
            <a:off x="381000" y="152400"/>
            <a:ext cx="211455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제목 및 개요</a:t>
            </a:r>
            <a:endParaRPr lang="en-US" sz="2700" dirty="0"/>
          </a:p>
        </p:txBody>
      </p:sp>
      <p:sp>
        <p:nvSpPr>
          <p:cNvPr id="22" name="Text 1"/>
          <p:cNvSpPr/>
          <p:nvPr/>
        </p:nvSpPr>
        <p:spPr>
          <a:xfrm>
            <a:off x="1409700" y="1295400"/>
            <a:ext cx="32575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프로젝트 이름</a:t>
            </a:r>
            <a:endParaRPr lang="en-US" sz="1800" dirty="0"/>
          </a:p>
        </p:txBody>
      </p:sp>
      <p:sp>
        <p:nvSpPr>
          <p:cNvPr id="23" name="Text 2"/>
          <p:cNvSpPr/>
          <p:nvPr/>
        </p:nvSpPr>
        <p:spPr>
          <a:xfrm>
            <a:off x="1409700" y="1676400"/>
            <a:ext cx="3909060" cy="266700"/>
          </a:xfrm>
          <a:prstGeom prst="rect">
            <a:avLst/>
          </a:prstGeom>
          <a:noFill/>
          <a:ln/>
        </p:spPr>
        <p:txBody>
          <a:bodyPr vert="horz" wrap="square" lIns="0" tIns="0" rIns="0" bIns="0" rtlCol="0" anchor="t"/>
          <a:lstStyle/>
          <a:p>
            <a:pPr marL="0" indent="0">
              <a:lnSpc>
                <a:spcPts val="2100"/>
              </a:lnSpc>
              <a:buNone/>
            </a:pPr>
            <a:r>
              <a:rPr lang="en-US" sz="1500" dirty="0">
                <a:solidFill>
                  <a:srgbClr val="333333"/>
                </a:solidFill>
                <a:latin typeface="Noto Sans KR" pitchFamily="34" charset="0"/>
                <a:ea typeface="Noto Sans KR" pitchFamily="34" charset="-122"/>
                <a:cs typeface="Noto Sans KR" pitchFamily="34" charset="-120"/>
              </a:rPr>
              <a:t>이미지 기반 질의응답 모델 개발 AI 챌린지</a:t>
            </a:r>
            <a:endParaRPr lang="en-US" sz="1500" dirty="0"/>
          </a:p>
        </p:txBody>
      </p:sp>
      <p:sp>
        <p:nvSpPr>
          <p:cNvPr id="24" name="Text 3"/>
          <p:cNvSpPr/>
          <p:nvPr/>
        </p:nvSpPr>
        <p:spPr>
          <a:xfrm>
            <a:off x="1409700" y="2705100"/>
            <a:ext cx="1447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팀명</a:t>
            </a:r>
            <a:endParaRPr lang="en-US" sz="1800" dirty="0"/>
          </a:p>
        </p:txBody>
      </p:sp>
      <p:sp>
        <p:nvSpPr>
          <p:cNvPr id="25" name="Text 4"/>
          <p:cNvSpPr/>
          <p:nvPr/>
        </p:nvSpPr>
        <p:spPr>
          <a:xfrm>
            <a:off x="1409700" y="3086100"/>
            <a:ext cx="1737360" cy="266700"/>
          </a:xfrm>
          <a:prstGeom prst="rect">
            <a:avLst/>
          </a:prstGeom>
          <a:noFill/>
          <a:ln/>
        </p:spPr>
        <p:txBody>
          <a:bodyPr vert="horz" wrap="square" lIns="0" tIns="0" rIns="0" bIns="0" rtlCol="0" anchor="t"/>
          <a:lstStyle/>
          <a:p>
            <a:pPr marL="0" indent="0">
              <a:lnSpc>
                <a:spcPts val="2100"/>
              </a:lnSpc>
              <a:buNone/>
            </a:pPr>
            <a:r>
              <a:rPr lang="en-US" sz="1500" dirty="0">
                <a:solidFill>
                  <a:srgbClr val="333333"/>
                </a:solidFill>
                <a:latin typeface="Noto Sans KR" pitchFamily="34" charset="0"/>
                <a:ea typeface="Noto Sans KR" pitchFamily="34" charset="-122"/>
                <a:cs typeface="Noto Sans KR" pitchFamily="34" charset="-120"/>
              </a:rPr>
              <a:t>A181_skyYechan</a:t>
            </a:r>
            <a:endParaRPr lang="en-US" sz="1500" dirty="0"/>
          </a:p>
        </p:txBody>
      </p:sp>
      <p:sp>
        <p:nvSpPr>
          <p:cNvPr id="26" name="Text 5"/>
          <p:cNvSpPr/>
          <p:nvPr/>
        </p:nvSpPr>
        <p:spPr>
          <a:xfrm>
            <a:off x="1409700" y="3505200"/>
            <a:ext cx="144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팀원</a:t>
            </a:r>
            <a:endParaRPr lang="en-US" sz="1500" dirty="0"/>
          </a:p>
        </p:txBody>
      </p:sp>
      <p:sp>
        <p:nvSpPr>
          <p:cNvPr id="27" name="Text 6"/>
          <p:cNvSpPr/>
          <p:nvPr/>
        </p:nvSpPr>
        <p:spPr>
          <a:xfrm>
            <a:off x="1409700" y="3848100"/>
            <a:ext cx="14478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조영진</a:t>
            </a:r>
            <a:endParaRPr lang="en-US" sz="1350" dirty="0"/>
          </a:p>
        </p:txBody>
      </p:sp>
      <p:sp>
        <p:nvSpPr>
          <p:cNvPr id="28" name="Text 7"/>
          <p:cNvSpPr/>
          <p:nvPr/>
        </p:nvSpPr>
        <p:spPr>
          <a:xfrm>
            <a:off x="1409700" y="4114800"/>
            <a:ext cx="14478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이명재</a:t>
            </a:r>
            <a:endParaRPr lang="en-US" sz="1350" dirty="0"/>
          </a:p>
        </p:txBody>
      </p:sp>
      <p:sp>
        <p:nvSpPr>
          <p:cNvPr id="29" name="Text 8"/>
          <p:cNvSpPr/>
          <p:nvPr/>
        </p:nvSpPr>
        <p:spPr>
          <a:xfrm>
            <a:off x="1409700" y="4381500"/>
            <a:ext cx="14478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문예찬</a:t>
            </a:r>
            <a:endParaRPr lang="en-US" sz="1350" dirty="0"/>
          </a:p>
        </p:txBody>
      </p:sp>
      <p:sp>
        <p:nvSpPr>
          <p:cNvPr id="30" name="Text 9"/>
          <p:cNvSpPr/>
          <p:nvPr/>
        </p:nvSpPr>
        <p:spPr>
          <a:xfrm>
            <a:off x="1409700" y="4648200"/>
            <a:ext cx="14478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신승호</a:t>
            </a:r>
            <a:endParaRPr lang="en-US" sz="1350" dirty="0"/>
          </a:p>
        </p:txBody>
      </p:sp>
      <p:sp>
        <p:nvSpPr>
          <p:cNvPr id="31" name="Text 10"/>
          <p:cNvSpPr/>
          <p:nvPr/>
        </p:nvSpPr>
        <p:spPr>
          <a:xfrm>
            <a:off x="7239000" y="2705100"/>
            <a:ext cx="4343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목적</a:t>
            </a:r>
            <a:endParaRPr lang="en-US" sz="1800" dirty="0"/>
          </a:p>
        </p:txBody>
      </p:sp>
      <p:sp>
        <p:nvSpPr>
          <p:cNvPr id="32" name="Text 11"/>
          <p:cNvSpPr/>
          <p:nvPr/>
        </p:nvSpPr>
        <p:spPr>
          <a:xfrm>
            <a:off x="7239000" y="3086100"/>
            <a:ext cx="521208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Noto Sans KR" pitchFamily="34" charset="0"/>
                <a:ea typeface="Noto Sans KR" pitchFamily="34" charset="-122"/>
                <a:cs typeface="Noto Sans KR" pitchFamily="34" charset="-120"/>
              </a:rPr>
              <a:t>멀티모달 인공지능(VQA) 모델 개발과 평가</a:t>
            </a:r>
            <a:endParaRPr lang="en-US" sz="1350" dirty="0"/>
          </a:p>
        </p:txBody>
      </p:sp>
      <p:sp>
        <p:nvSpPr>
          <p:cNvPr id="33" name="Text 12"/>
          <p:cNvSpPr/>
          <p:nvPr/>
        </p:nvSpPr>
        <p:spPr>
          <a:xfrm>
            <a:off x="6896100" y="3505200"/>
            <a:ext cx="544068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이미지와 텍스트를 함께 이해하는 AI 모델 개발</a:t>
            </a:r>
            <a:endParaRPr lang="en-US" sz="1350" dirty="0"/>
          </a:p>
        </p:txBody>
      </p:sp>
      <p:sp>
        <p:nvSpPr>
          <p:cNvPr id="34" name="Text 13"/>
          <p:cNvSpPr/>
          <p:nvPr/>
        </p:nvSpPr>
        <p:spPr>
          <a:xfrm>
            <a:off x="6896100" y="3848100"/>
            <a:ext cx="544068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교육생들을 위한 실제 환경에서 활용 가능한 AI 모델 개발</a:t>
            </a:r>
            <a:endParaRPr lang="en-US" sz="1350" dirty="0"/>
          </a:p>
        </p:txBody>
      </p:sp>
      <p:sp>
        <p:nvSpPr>
          <p:cNvPr id="35" name="Text 14"/>
          <p:cNvSpPr/>
          <p:nvPr/>
        </p:nvSpPr>
        <p:spPr>
          <a:xfrm>
            <a:off x="6896100" y="4191000"/>
            <a:ext cx="544068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AI 이론과 실습을 심화하여 문제 해결 능력 강화</a:t>
            </a:r>
            <a:endParaRPr lang="en-US" sz="1350" dirty="0"/>
          </a:p>
        </p:txBody>
      </p:sp>
      <p:sp>
        <p:nvSpPr>
          <p:cNvPr id="36" name="Text 15"/>
          <p:cNvSpPr/>
          <p:nvPr/>
        </p:nvSpPr>
        <p:spPr>
          <a:xfrm>
            <a:off x="2790825" y="5391150"/>
            <a:ext cx="6934200" cy="581025"/>
          </a:xfrm>
          <a:prstGeom prst="rect">
            <a:avLst/>
          </a:prstGeom>
          <a:noFill/>
          <a:ln/>
        </p:spPr>
        <p:txBody>
          <a:bodyPr vert="horz" wrap="square" lIns="0" tIns="0" rIns="0" bIns="0" rtlCol="0" anchor="t"/>
          <a:lstStyle/>
          <a:p>
            <a:pPr marL="0" indent="0" algn="ctr">
              <a:lnSpc>
                <a:spcPts val="2100"/>
              </a:lnSpc>
              <a:buNone/>
            </a:pPr>
            <a:r>
              <a:rPr lang="en-US" sz="1500" i="1" dirty="0">
                <a:solidFill>
                  <a:srgbClr val="374151"/>
                </a:solidFill>
                <a:latin typeface="Noto Sans KR" pitchFamily="34" charset="0"/>
                <a:ea typeface="Noto Sans KR" pitchFamily="34" charset="-122"/>
                <a:cs typeface="Noto Sans KR" pitchFamily="34" charset="-120"/>
              </a:rPr>
              <a:t>VQA 모델은 인간의 시각적 사고에 가장 가까운 형태의 AI </a:t>
            </a:r>
            <a:r>
              <a:rPr lang="en-US" sz="1500" i="1" dirty="0" err="1">
                <a:solidFill>
                  <a:srgbClr val="374151"/>
                </a:solidFill>
                <a:latin typeface="Noto Sans KR" pitchFamily="34" charset="0"/>
                <a:ea typeface="Noto Sans KR" pitchFamily="34" charset="-122"/>
                <a:cs typeface="Noto Sans KR" pitchFamily="34" charset="-120"/>
              </a:rPr>
              <a:t>기술로</a:t>
            </a:r>
            <a:r>
              <a:rPr lang="en-US" sz="1500" i="1" dirty="0">
                <a:solidFill>
                  <a:srgbClr val="374151"/>
                </a:solidFill>
                <a:latin typeface="Noto Sans KR" pitchFamily="34" charset="0"/>
                <a:ea typeface="Noto Sans KR" pitchFamily="34" charset="-122"/>
                <a:cs typeface="Noto Sans KR" pitchFamily="34" charset="-120"/>
              </a:rPr>
              <a:t>,</a:t>
            </a:r>
          </a:p>
          <a:p>
            <a:pPr marL="0" indent="0" algn="ctr">
              <a:lnSpc>
                <a:spcPts val="2100"/>
              </a:lnSpc>
              <a:buNone/>
            </a:pPr>
            <a:r>
              <a:rPr lang="en-US" sz="1500" i="1" dirty="0" err="1">
                <a:solidFill>
                  <a:srgbClr val="374151"/>
                </a:solidFill>
                <a:latin typeface="Noto Sans KR" pitchFamily="34" charset="0"/>
                <a:ea typeface="Noto Sans KR" pitchFamily="34" charset="-122"/>
                <a:cs typeface="Noto Sans KR" pitchFamily="34" charset="-120"/>
              </a:rPr>
              <a:t>이미지</a:t>
            </a:r>
            <a:r>
              <a:rPr lang="en-US" sz="1500" i="1" dirty="0">
                <a:solidFill>
                  <a:srgbClr val="374151"/>
                </a:solidFill>
                <a:latin typeface="Noto Sans KR" pitchFamily="34" charset="0"/>
                <a:ea typeface="Noto Sans KR" pitchFamily="34" charset="-122"/>
                <a:cs typeface="Noto Sans KR" pitchFamily="34" charset="-120"/>
              </a:rPr>
              <a:t> 속 세상을 '읽고, 이해하고, 답하는' 인공지능입니다.</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287000" y="0"/>
            <a:ext cx="1905000" cy="1428750"/>
          </a:xfrm>
          <a:prstGeom prst="rect">
            <a:avLst/>
          </a:prstGeom>
        </p:spPr>
      </p:pic>
      <p:pic>
        <p:nvPicPr>
          <p:cNvPr id="5" name="Image 3" descr="preencoded.png"/>
          <p:cNvPicPr>
            <a:picLocks noChangeAspect="1"/>
          </p:cNvPicPr>
          <p:nvPr/>
        </p:nvPicPr>
        <p:blipFill>
          <a:blip r:embed="rId6"/>
          <a:stretch>
            <a:fillRect/>
          </a:stretch>
        </p:blipFill>
        <p:spPr>
          <a:xfrm>
            <a:off x="952500" y="5429250"/>
            <a:ext cx="1905000" cy="190500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990600"/>
            <a:ext cx="5676900" cy="2038350"/>
          </a:xfrm>
          <a:prstGeom prst="rect">
            <a:avLst/>
          </a:prstGeom>
        </p:spPr>
      </p:pic>
      <p:pic>
        <p:nvPicPr>
          <p:cNvPr id="8" name="Image 6" descr="preencoded.png"/>
          <p:cNvPicPr>
            <a:picLocks noChangeAspect="1"/>
          </p:cNvPicPr>
          <p:nvPr/>
        </p:nvPicPr>
        <p:blipFill>
          <a:blip r:embed="rId9"/>
          <a:stretch>
            <a:fillRect/>
          </a:stretch>
        </p:blipFill>
        <p:spPr>
          <a:xfrm>
            <a:off x="495300" y="11811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38175" y="1285875"/>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95300" y="2495550"/>
            <a:ext cx="142875" cy="152400"/>
          </a:xfrm>
          <a:prstGeom prst="rect">
            <a:avLst/>
          </a:prstGeom>
        </p:spPr>
      </p:pic>
      <p:pic>
        <p:nvPicPr>
          <p:cNvPr id="11" name="Image 9" descr="preencoded.png"/>
          <p:cNvPicPr>
            <a:picLocks noChangeAspect="1"/>
          </p:cNvPicPr>
          <p:nvPr/>
        </p:nvPicPr>
        <p:blipFill>
          <a:blip r:embed="rId8"/>
          <a:stretch>
            <a:fillRect/>
          </a:stretch>
        </p:blipFill>
        <p:spPr>
          <a:xfrm>
            <a:off x="6210300" y="990600"/>
            <a:ext cx="5676900" cy="2038350"/>
          </a:xfrm>
          <a:prstGeom prst="rect">
            <a:avLst/>
          </a:prstGeom>
        </p:spPr>
      </p:pic>
      <p:pic>
        <p:nvPicPr>
          <p:cNvPr id="12" name="Image 10" descr="preencoded.png"/>
          <p:cNvPicPr>
            <a:picLocks noChangeAspect="1"/>
          </p:cNvPicPr>
          <p:nvPr/>
        </p:nvPicPr>
        <p:blipFill>
          <a:blip r:embed="rId12"/>
          <a:stretch>
            <a:fillRect/>
          </a:stretch>
        </p:blipFill>
        <p:spPr>
          <a:xfrm>
            <a:off x="6400800" y="1181100"/>
            <a:ext cx="476250" cy="476250"/>
          </a:xfrm>
          <a:prstGeom prst="rect">
            <a:avLst/>
          </a:prstGeom>
        </p:spPr>
      </p:pic>
      <p:pic>
        <p:nvPicPr>
          <p:cNvPr id="13" name="Image 11" descr="preencoded.png"/>
          <p:cNvPicPr>
            <a:picLocks noChangeAspect="1"/>
          </p:cNvPicPr>
          <p:nvPr/>
        </p:nvPicPr>
        <p:blipFill>
          <a:blip r:embed="rId13"/>
          <a:stretch>
            <a:fillRect/>
          </a:stretch>
        </p:blipFill>
        <p:spPr>
          <a:xfrm>
            <a:off x="6567488" y="1285875"/>
            <a:ext cx="142875" cy="266700"/>
          </a:xfrm>
          <a:prstGeom prst="rect">
            <a:avLst/>
          </a:prstGeom>
        </p:spPr>
      </p:pic>
      <p:pic>
        <p:nvPicPr>
          <p:cNvPr id="14" name="Image 12" descr="preencoded.png"/>
          <p:cNvPicPr>
            <a:picLocks noChangeAspect="1"/>
          </p:cNvPicPr>
          <p:nvPr/>
        </p:nvPicPr>
        <p:blipFill>
          <a:blip r:embed="rId14"/>
          <a:stretch>
            <a:fillRect/>
          </a:stretch>
        </p:blipFill>
        <p:spPr>
          <a:xfrm>
            <a:off x="6400800" y="180975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6400800" y="211455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6400800" y="2647950"/>
            <a:ext cx="152400" cy="152400"/>
          </a:xfrm>
          <a:prstGeom prst="rect">
            <a:avLst/>
          </a:prstGeom>
        </p:spPr>
      </p:pic>
      <p:pic>
        <p:nvPicPr>
          <p:cNvPr id="17" name="Image 15" descr="preencoded.png"/>
          <p:cNvPicPr>
            <a:picLocks noChangeAspect="1"/>
          </p:cNvPicPr>
          <p:nvPr/>
        </p:nvPicPr>
        <p:blipFill>
          <a:blip r:embed="rId15"/>
          <a:stretch>
            <a:fillRect/>
          </a:stretch>
        </p:blipFill>
        <p:spPr>
          <a:xfrm>
            <a:off x="304800" y="3257550"/>
            <a:ext cx="5676900" cy="2076450"/>
          </a:xfrm>
          <a:prstGeom prst="rect">
            <a:avLst/>
          </a:prstGeom>
        </p:spPr>
      </p:pic>
      <p:pic>
        <p:nvPicPr>
          <p:cNvPr id="18" name="Image 16" descr="preencoded.png"/>
          <p:cNvPicPr>
            <a:picLocks noChangeAspect="1"/>
          </p:cNvPicPr>
          <p:nvPr/>
        </p:nvPicPr>
        <p:blipFill>
          <a:blip r:embed="rId16"/>
          <a:stretch>
            <a:fillRect/>
          </a:stretch>
        </p:blipFill>
        <p:spPr>
          <a:xfrm>
            <a:off x="495300" y="3448050"/>
            <a:ext cx="476250" cy="476250"/>
          </a:xfrm>
          <a:prstGeom prst="rect">
            <a:avLst/>
          </a:prstGeom>
        </p:spPr>
      </p:pic>
      <p:pic>
        <p:nvPicPr>
          <p:cNvPr id="19" name="Image 17" descr="preencoded.png"/>
          <p:cNvPicPr>
            <a:picLocks noChangeAspect="1"/>
          </p:cNvPicPr>
          <p:nvPr/>
        </p:nvPicPr>
        <p:blipFill>
          <a:blip r:embed="rId17"/>
          <a:stretch>
            <a:fillRect/>
          </a:stretch>
        </p:blipFill>
        <p:spPr>
          <a:xfrm>
            <a:off x="623888" y="3552825"/>
            <a:ext cx="219075" cy="266700"/>
          </a:xfrm>
          <a:prstGeom prst="rect">
            <a:avLst/>
          </a:prstGeom>
        </p:spPr>
      </p:pic>
      <p:pic>
        <p:nvPicPr>
          <p:cNvPr id="20" name="Image 18" descr="preencoded.png"/>
          <p:cNvPicPr>
            <a:picLocks noChangeAspect="1"/>
          </p:cNvPicPr>
          <p:nvPr/>
        </p:nvPicPr>
        <p:blipFill>
          <a:blip r:embed="rId18"/>
          <a:stretch>
            <a:fillRect/>
          </a:stretch>
        </p:blipFill>
        <p:spPr>
          <a:xfrm>
            <a:off x="495300" y="4419600"/>
            <a:ext cx="152400" cy="152400"/>
          </a:xfrm>
          <a:prstGeom prst="rect">
            <a:avLst/>
          </a:prstGeom>
        </p:spPr>
      </p:pic>
      <p:pic>
        <p:nvPicPr>
          <p:cNvPr id="21" name="Image 19" descr="preencoded.png"/>
          <p:cNvPicPr>
            <a:picLocks noChangeAspect="1"/>
          </p:cNvPicPr>
          <p:nvPr/>
        </p:nvPicPr>
        <p:blipFill>
          <a:blip r:embed="rId18"/>
          <a:stretch>
            <a:fillRect/>
          </a:stretch>
        </p:blipFill>
        <p:spPr>
          <a:xfrm>
            <a:off x="495300" y="4953000"/>
            <a:ext cx="152400" cy="152400"/>
          </a:xfrm>
          <a:prstGeom prst="rect">
            <a:avLst/>
          </a:prstGeom>
        </p:spPr>
      </p:pic>
      <p:pic>
        <p:nvPicPr>
          <p:cNvPr id="22" name="Image 20" descr="preencoded.png"/>
          <p:cNvPicPr>
            <a:picLocks noChangeAspect="1"/>
          </p:cNvPicPr>
          <p:nvPr/>
        </p:nvPicPr>
        <p:blipFill>
          <a:blip r:embed="rId15"/>
          <a:stretch>
            <a:fillRect/>
          </a:stretch>
        </p:blipFill>
        <p:spPr>
          <a:xfrm>
            <a:off x="6210300" y="3257550"/>
            <a:ext cx="5676900" cy="2076450"/>
          </a:xfrm>
          <a:prstGeom prst="rect">
            <a:avLst/>
          </a:prstGeom>
        </p:spPr>
      </p:pic>
      <p:pic>
        <p:nvPicPr>
          <p:cNvPr id="23" name="Image 21" descr="preencoded.png"/>
          <p:cNvPicPr>
            <a:picLocks noChangeAspect="1"/>
          </p:cNvPicPr>
          <p:nvPr/>
        </p:nvPicPr>
        <p:blipFill>
          <a:blip r:embed="rId19"/>
          <a:stretch>
            <a:fillRect/>
          </a:stretch>
        </p:blipFill>
        <p:spPr>
          <a:xfrm>
            <a:off x="6400800" y="3448050"/>
            <a:ext cx="476250" cy="476250"/>
          </a:xfrm>
          <a:prstGeom prst="rect">
            <a:avLst/>
          </a:prstGeom>
        </p:spPr>
      </p:pic>
      <p:pic>
        <p:nvPicPr>
          <p:cNvPr id="24" name="Image 22" descr="preencoded.png"/>
          <p:cNvPicPr>
            <a:picLocks noChangeAspect="1"/>
          </p:cNvPicPr>
          <p:nvPr/>
        </p:nvPicPr>
        <p:blipFill>
          <a:blip r:embed="rId20"/>
          <a:stretch>
            <a:fillRect/>
          </a:stretch>
        </p:blipFill>
        <p:spPr>
          <a:xfrm>
            <a:off x="6543675" y="3552825"/>
            <a:ext cx="190500" cy="266700"/>
          </a:xfrm>
          <a:prstGeom prst="rect">
            <a:avLst/>
          </a:prstGeom>
        </p:spPr>
      </p:pic>
      <p:pic>
        <p:nvPicPr>
          <p:cNvPr id="25" name="Image 23" descr="preencoded.png"/>
          <p:cNvPicPr>
            <a:picLocks noChangeAspect="1"/>
          </p:cNvPicPr>
          <p:nvPr/>
        </p:nvPicPr>
        <p:blipFill>
          <a:blip r:embed="rId21"/>
          <a:stretch>
            <a:fillRect/>
          </a:stretch>
        </p:blipFill>
        <p:spPr>
          <a:xfrm>
            <a:off x="6400800" y="4076700"/>
            <a:ext cx="152400" cy="152400"/>
          </a:xfrm>
          <a:prstGeom prst="rect">
            <a:avLst/>
          </a:prstGeom>
        </p:spPr>
      </p:pic>
      <p:pic>
        <p:nvPicPr>
          <p:cNvPr id="26" name="Image 24" descr="preencoded.png"/>
          <p:cNvPicPr>
            <a:picLocks noChangeAspect="1"/>
          </p:cNvPicPr>
          <p:nvPr/>
        </p:nvPicPr>
        <p:blipFill>
          <a:blip r:embed="rId22"/>
          <a:stretch>
            <a:fillRect/>
          </a:stretch>
        </p:blipFill>
        <p:spPr>
          <a:xfrm>
            <a:off x="9105900" y="4076700"/>
            <a:ext cx="133350" cy="152400"/>
          </a:xfrm>
          <a:prstGeom prst="rect">
            <a:avLst/>
          </a:prstGeom>
        </p:spPr>
      </p:pic>
      <p:pic>
        <p:nvPicPr>
          <p:cNvPr id="27" name="Image 25" descr="preencoded.png"/>
          <p:cNvPicPr>
            <a:picLocks noChangeAspect="1"/>
          </p:cNvPicPr>
          <p:nvPr/>
        </p:nvPicPr>
        <p:blipFill>
          <a:blip r:embed="rId23"/>
          <a:stretch>
            <a:fillRect/>
          </a:stretch>
        </p:blipFill>
        <p:spPr>
          <a:xfrm>
            <a:off x="6400800" y="4419600"/>
            <a:ext cx="171450" cy="152400"/>
          </a:xfrm>
          <a:prstGeom prst="rect">
            <a:avLst/>
          </a:prstGeom>
        </p:spPr>
      </p:pic>
      <p:pic>
        <p:nvPicPr>
          <p:cNvPr id="28" name="Image 26" descr="preencoded.png"/>
          <p:cNvPicPr>
            <a:picLocks noChangeAspect="1"/>
          </p:cNvPicPr>
          <p:nvPr/>
        </p:nvPicPr>
        <p:blipFill>
          <a:blip r:embed="rId24"/>
          <a:stretch>
            <a:fillRect/>
          </a:stretch>
        </p:blipFill>
        <p:spPr>
          <a:xfrm>
            <a:off x="6400800" y="4762500"/>
            <a:ext cx="190500" cy="152400"/>
          </a:xfrm>
          <a:prstGeom prst="rect">
            <a:avLst/>
          </a:prstGeom>
        </p:spPr>
      </p:pic>
      <p:sp>
        <p:nvSpPr>
          <p:cNvPr id="29" name="Text 0"/>
          <p:cNvSpPr/>
          <p:nvPr/>
        </p:nvSpPr>
        <p:spPr>
          <a:xfrm>
            <a:off x="381000" y="152400"/>
            <a:ext cx="16230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문제 정의</a:t>
            </a:r>
            <a:endParaRPr lang="en-US" sz="2700" dirty="0"/>
          </a:p>
        </p:txBody>
      </p:sp>
      <p:sp>
        <p:nvSpPr>
          <p:cNvPr id="30" name="Text 1"/>
          <p:cNvSpPr/>
          <p:nvPr/>
        </p:nvSpPr>
        <p:spPr>
          <a:xfrm>
            <a:off x="1085850" y="1266825"/>
            <a:ext cx="4914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VQA(Visual Question Answering) 소개</a:t>
            </a:r>
            <a:endParaRPr lang="en-US" sz="1800" dirty="0"/>
          </a:p>
        </p:txBody>
      </p:sp>
      <p:sp>
        <p:nvSpPr>
          <p:cNvPr id="31" name="Text 2"/>
          <p:cNvSpPr/>
          <p:nvPr/>
        </p:nvSpPr>
        <p:spPr>
          <a:xfrm>
            <a:off x="495300" y="17716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Noto Sans KR" pitchFamily="34" charset="0"/>
                <a:ea typeface="Noto Sans KR" pitchFamily="34" charset="-122"/>
                <a:cs typeface="Noto Sans KR" pitchFamily="34" charset="-120"/>
              </a:rPr>
              <a:t>VQA 모델은 인간의 시각적 사고에 가장 가까운 형태의 AI 기술로, 이미지 속 세상을 '읽고, 이해하고, 답하는' 인공지능입니다.</a:t>
            </a:r>
            <a:endParaRPr lang="en-US" sz="1350" dirty="0"/>
          </a:p>
        </p:txBody>
      </p:sp>
      <p:sp>
        <p:nvSpPr>
          <p:cNvPr id="32" name="Text 3"/>
          <p:cNvSpPr/>
          <p:nvPr/>
        </p:nvSpPr>
        <p:spPr>
          <a:xfrm>
            <a:off x="714375" y="2457450"/>
            <a:ext cx="6069330" cy="228600"/>
          </a:xfrm>
          <a:prstGeom prst="rect">
            <a:avLst/>
          </a:prstGeom>
          <a:noFill/>
          <a:ln/>
        </p:spPr>
        <p:txBody>
          <a:bodyPr vert="horz" wrap="square" lIns="0" tIns="0" rIns="0" bIns="0" rtlCol="0" anchor="t"/>
          <a:lstStyle/>
          <a:p>
            <a:pPr marL="0" indent="0">
              <a:lnSpc>
                <a:spcPts val="1800"/>
              </a:lnSpc>
              <a:buNone/>
            </a:pPr>
            <a:r>
              <a:rPr lang="en-US" sz="1200" i="1" dirty="0">
                <a:solidFill>
                  <a:srgbClr val="374151"/>
                </a:solidFill>
                <a:latin typeface="Noto Sans KR" pitchFamily="34" charset="0"/>
                <a:ea typeface="Noto Sans KR" pitchFamily="34" charset="-122"/>
                <a:cs typeface="Noto Sans KR" pitchFamily="34" charset="-120"/>
              </a:rPr>
              <a:t>"이 이미지에 뭐가 있지?", "이 장면은 어디일까?" 같은 질문에 스스로 답합니다.</a:t>
            </a:r>
            <a:endParaRPr lang="en-US" sz="1200" dirty="0"/>
          </a:p>
        </p:txBody>
      </p:sp>
      <p:sp>
        <p:nvSpPr>
          <p:cNvPr id="33" name="Text 4"/>
          <p:cNvSpPr/>
          <p:nvPr/>
        </p:nvSpPr>
        <p:spPr>
          <a:xfrm>
            <a:off x="6991350" y="1266825"/>
            <a:ext cx="28003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VQA 모델이 필요한 이유</a:t>
            </a:r>
            <a:endParaRPr lang="en-US" sz="1800" dirty="0"/>
          </a:p>
        </p:txBody>
      </p:sp>
      <p:sp>
        <p:nvSpPr>
          <p:cNvPr id="34" name="Text 5"/>
          <p:cNvSpPr/>
          <p:nvPr/>
        </p:nvSpPr>
        <p:spPr>
          <a:xfrm>
            <a:off x="6629400" y="1771650"/>
            <a:ext cx="556641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시각 정보 해석 능력의 확장</a:t>
            </a:r>
            <a:r>
              <a:rPr lang="en-US" sz="1200" dirty="0">
                <a:solidFill>
                  <a:srgbClr val="333333"/>
                </a:solidFill>
                <a:latin typeface="Noto Sans KR" pitchFamily="34" charset="0"/>
                <a:ea typeface="Noto Sans KR" pitchFamily="34" charset="-122"/>
                <a:cs typeface="Noto Sans KR" pitchFamily="34" charset="-120"/>
              </a:rPr>
              <a:t>: AI가 단순 인식에서 '이해'로 나아가는 전환점</a:t>
            </a:r>
            <a:endParaRPr lang="en-US" sz="1200" dirty="0"/>
          </a:p>
        </p:txBody>
      </p:sp>
      <p:sp>
        <p:nvSpPr>
          <p:cNvPr id="35" name="Text 6"/>
          <p:cNvSpPr/>
          <p:nvPr/>
        </p:nvSpPr>
        <p:spPr>
          <a:xfrm>
            <a:off x="6629400" y="2076450"/>
            <a:ext cx="50673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실제 서비스에 적용 가능한 기술</a:t>
            </a:r>
            <a:r>
              <a:rPr lang="en-US" sz="1200" dirty="0">
                <a:solidFill>
                  <a:srgbClr val="333333"/>
                </a:solidFill>
                <a:latin typeface="Noto Sans KR" pitchFamily="34" charset="0"/>
                <a:ea typeface="Noto Sans KR" pitchFamily="34" charset="-122"/>
                <a:cs typeface="Noto Sans KR" pitchFamily="34" charset="-120"/>
              </a:rPr>
              <a:t>: 스마트 팩토리, 의료 영상 분석, 자율주행, 교육 접근성 분야</a:t>
            </a:r>
            <a:endParaRPr lang="en-US" sz="1200" dirty="0"/>
          </a:p>
        </p:txBody>
      </p:sp>
      <p:sp>
        <p:nvSpPr>
          <p:cNvPr id="36" name="Text 7"/>
          <p:cNvSpPr/>
          <p:nvPr/>
        </p:nvSpPr>
        <p:spPr>
          <a:xfrm>
            <a:off x="6629400" y="2609850"/>
            <a:ext cx="504063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Noto Sans KR" pitchFamily="34" charset="0"/>
                <a:ea typeface="Noto Sans KR" pitchFamily="34" charset="-122"/>
                <a:cs typeface="Noto Sans KR" pitchFamily="34" charset="-120"/>
              </a:rPr>
              <a:t>AI 혁신의 교차점</a:t>
            </a:r>
            <a:r>
              <a:rPr lang="en-US" sz="1200" dirty="0">
                <a:solidFill>
                  <a:srgbClr val="333333"/>
                </a:solidFill>
                <a:latin typeface="Noto Sans KR" pitchFamily="34" charset="0"/>
                <a:ea typeface="Noto Sans KR" pitchFamily="34" charset="-122"/>
                <a:cs typeface="Noto Sans KR" pitchFamily="34" charset="-120"/>
              </a:rPr>
              <a:t>: 이미지와 자연어를 동시에 다루는 멀티모달 러닝</a:t>
            </a:r>
            <a:endParaRPr lang="en-US" sz="1200" dirty="0"/>
          </a:p>
        </p:txBody>
      </p:sp>
      <p:sp>
        <p:nvSpPr>
          <p:cNvPr id="37" name="Text 8"/>
          <p:cNvSpPr/>
          <p:nvPr/>
        </p:nvSpPr>
        <p:spPr>
          <a:xfrm>
            <a:off x="1085850" y="3533775"/>
            <a:ext cx="10858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대회 설명</a:t>
            </a:r>
            <a:endParaRPr lang="en-US" sz="1800" dirty="0"/>
          </a:p>
        </p:txBody>
      </p:sp>
      <p:sp>
        <p:nvSpPr>
          <p:cNvPr id="38" name="Text 9"/>
          <p:cNvSpPr/>
          <p:nvPr/>
        </p:nvSpPr>
        <p:spPr>
          <a:xfrm>
            <a:off x="495300" y="4038600"/>
            <a:ext cx="635508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SSAFY 14기 AI 챌린지는 이미지 기반 질의응답 모델 개발을 목표로 합니다.</a:t>
            </a:r>
            <a:endParaRPr lang="en-US" sz="1200" dirty="0"/>
          </a:p>
        </p:txBody>
      </p:sp>
      <p:sp>
        <p:nvSpPr>
          <p:cNvPr id="39" name="Text 10"/>
          <p:cNvSpPr/>
          <p:nvPr/>
        </p:nvSpPr>
        <p:spPr>
          <a:xfrm>
            <a:off x="723900" y="4381500"/>
            <a:ext cx="50673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주어진 이미지와 자연어 질문을 입력받아 정답을 a, b, c, d 중 하나로 선택하는 VQA 모델을 개발</a:t>
            </a:r>
            <a:endParaRPr lang="en-US" sz="1200" dirty="0"/>
          </a:p>
        </p:txBody>
      </p:sp>
      <p:sp>
        <p:nvSpPr>
          <p:cNvPr id="40" name="Text 11"/>
          <p:cNvSpPr/>
          <p:nvPr/>
        </p:nvSpPr>
        <p:spPr>
          <a:xfrm>
            <a:off x="723900" y="4914900"/>
            <a:ext cx="44348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실제 데이터셋 기반으로 리더보드를 통해 실시간 점수 확인</a:t>
            </a:r>
            <a:endParaRPr lang="en-US" sz="1200" dirty="0"/>
          </a:p>
        </p:txBody>
      </p:sp>
      <p:sp>
        <p:nvSpPr>
          <p:cNvPr id="41" name="Text 12"/>
          <p:cNvSpPr/>
          <p:nvPr/>
        </p:nvSpPr>
        <p:spPr>
          <a:xfrm>
            <a:off x="6991350" y="3533775"/>
            <a:ext cx="10858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평가 기준</a:t>
            </a:r>
            <a:endParaRPr lang="en-US" sz="1800" dirty="0"/>
          </a:p>
        </p:txBody>
      </p:sp>
      <p:sp>
        <p:nvSpPr>
          <p:cNvPr id="42" name="Text 13"/>
          <p:cNvSpPr/>
          <p:nvPr/>
        </p:nvSpPr>
        <p:spPr>
          <a:xfrm>
            <a:off x="6629400" y="4038600"/>
            <a:ext cx="195453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모델의 정확도(Accuracy)</a:t>
            </a:r>
            <a:endParaRPr lang="en-US" sz="1200" dirty="0"/>
          </a:p>
        </p:txBody>
      </p:sp>
      <p:sp>
        <p:nvSpPr>
          <p:cNvPr id="43" name="Text 14"/>
          <p:cNvSpPr/>
          <p:nvPr/>
        </p:nvSpPr>
        <p:spPr>
          <a:xfrm>
            <a:off x="9315450" y="4038600"/>
            <a:ext cx="180594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데이터셋에 대한 재현성</a:t>
            </a:r>
            <a:endParaRPr lang="en-US" sz="1200" dirty="0"/>
          </a:p>
        </p:txBody>
      </p:sp>
      <p:sp>
        <p:nvSpPr>
          <p:cNvPr id="44" name="Text 15"/>
          <p:cNvSpPr/>
          <p:nvPr/>
        </p:nvSpPr>
        <p:spPr>
          <a:xfrm>
            <a:off x="6648450" y="4381500"/>
            <a:ext cx="168021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모델의 효율성 및 성능</a:t>
            </a:r>
            <a:endParaRPr lang="en-US" sz="1200" dirty="0"/>
          </a:p>
        </p:txBody>
      </p:sp>
      <p:sp>
        <p:nvSpPr>
          <p:cNvPr id="45" name="Text 16"/>
          <p:cNvSpPr/>
          <p:nvPr/>
        </p:nvSpPr>
        <p:spPr>
          <a:xfrm>
            <a:off x="9315450" y="4381500"/>
            <a:ext cx="10744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리더보드 점수</a:t>
            </a:r>
            <a:endParaRPr lang="en-US" sz="1200" dirty="0"/>
          </a:p>
        </p:txBody>
      </p:sp>
      <p:sp>
        <p:nvSpPr>
          <p:cNvPr id="46" name="Text 17"/>
          <p:cNvSpPr/>
          <p:nvPr/>
        </p:nvSpPr>
        <p:spPr>
          <a:xfrm>
            <a:off x="6667500" y="4724400"/>
            <a:ext cx="128016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Discussion 점수</a:t>
            </a:r>
            <a:endParaRPr lang="en-US" sz="1200" dirty="0"/>
          </a:p>
        </p:txBody>
      </p:sp>
      <p:sp>
        <p:nvSpPr>
          <p:cNvPr id="47" name="Text 18"/>
          <p:cNvSpPr/>
          <p:nvPr/>
        </p:nvSpPr>
        <p:spPr>
          <a:xfrm>
            <a:off x="9315450" y="4724400"/>
            <a:ext cx="7315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발표 점수</a:t>
            </a:r>
            <a:endParaRPr lang="en-US" sz="1200" dirty="0"/>
          </a:p>
        </p:txBody>
      </p:sp>
      <p:pic>
        <p:nvPicPr>
          <p:cNvPr id="48" name="Image 9" descr="preencoded.png">
            <a:extLst>
              <a:ext uri="{FF2B5EF4-FFF2-40B4-BE49-F238E27FC236}">
                <a16:creationId xmlns:a16="http://schemas.microsoft.com/office/drawing/2014/main" id="{EC6D8398-90F4-4CCE-83E4-0A7139C50C07}"/>
              </a:ext>
            </a:extLst>
          </p:cNvPr>
          <p:cNvPicPr>
            <a:picLocks noChangeAspect="1"/>
          </p:cNvPicPr>
          <p:nvPr/>
        </p:nvPicPr>
        <p:blipFill>
          <a:blip r:embed="rId25"/>
          <a:stretch>
            <a:fillRect/>
          </a:stretch>
        </p:blipFill>
        <p:spPr>
          <a:xfrm>
            <a:off x="9074944" y="4419600"/>
            <a:ext cx="171450" cy="152400"/>
          </a:xfrm>
          <a:prstGeom prst="rect">
            <a:avLst/>
          </a:prstGeom>
        </p:spPr>
      </p:pic>
      <p:pic>
        <p:nvPicPr>
          <p:cNvPr id="49" name="Image 15" descr="preencoded.png">
            <a:extLst>
              <a:ext uri="{FF2B5EF4-FFF2-40B4-BE49-F238E27FC236}">
                <a16:creationId xmlns:a16="http://schemas.microsoft.com/office/drawing/2014/main" id="{6191515C-20F2-4C8D-A68B-CAD62A6ED155}"/>
              </a:ext>
            </a:extLst>
          </p:cNvPr>
          <p:cNvPicPr>
            <a:picLocks noChangeAspect="1"/>
          </p:cNvPicPr>
          <p:nvPr/>
        </p:nvPicPr>
        <p:blipFill>
          <a:blip r:embed="rId26"/>
          <a:stretch>
            <a:fillRect/>
          </a:stretch>
        </p:blipFill>
        <p:spPr>
          <a:xfrm>
            <a:off x="9074944" y="4724400"/>
            <a:ext cx="171450" cy="228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28700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0" y="952500"/>
            <a:ext cx="952500" cy="190500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81000" y="1066800"/>
            <a:ext cx="7543800" cy="2724150"/>
          </a:xfrm>
          <a:prstGeom prst="rect">
            <a:avLst/>
          </a:prstGeom>
        </p:spPr>
      </p:pic>
      <p:pic>
        <p:nvPicPr>
          <p:cNvPr id="8" name="Image 6" descr="preencoded.png"/>
          <p:cNvPicPr>
            <a:picLocks noChangeAspect="1"/>
          </p:cNvPicPr>
          <p:nvPr/>
        </p:nvPicPr>
        <p:blipFill>
          <a:blip r:embed="rId9"/>
          <a:stretch>
            <a:fillRect/>
          </a:stretch>
        </p:blipFill>
        <p:spPr>
          <a:xfrm>
            <a:off x="609600" y="1333500"/>
            <a:ext cx="200025" cy="228600"/>
          </a:xfrm>
          <a:prstGeom prst="rect">
            <a:avLst/>
          </a:prstGeom>
        </p:spPr>
      </p:pic>
      <p:pic>
        <p:nvPicPr>
          <p:cNvPr id="9" name="Image 7" descr="preencoded.png"/>
          <p:cNvPicPr>
            <a:picLocks noChangeAspect="1"/>
          </p:cNvPicPr>
          <p:nvPr/>
        </p:nvPicPr>
        <p:blipFill>
          <a:blip r:embed="rId10"/>
          <a:stretch>
            <a:fillRect/>
          </a:stretch>
        </p:blipFill>
        <p:spPr>
          <a:xfrm>
            <a:off x="609600" y="1828800"/>
            <a:ext cx="2260550" cy="1695450"/>
          </a:xfrm>
          <a:prstGeom prst="rect">
            <a:avLst/>
          </a:prstGeom>
        </p:spPr>
      </p:pic>
      <p:pic>
        <p:nvPicPr>
          <p:cNvPr id="10" name="Image 8" descr="preencoded.png"/>
          <p:cNvPicPr>
            <a:picLocks noChangeAspect="1"/>
          </p:cNvPicPr>
          <p:nvPr/>
        </p:nvPicPr>
        <p:blipFill>
          <a:blip r:embed="rId11"/>
          <a:stretch>
            <a:fillRect/>
          </a:stretch>
        </p:blipFill>
        <p:spPr>
          <a:xfrm>
            <a:off x="1501676" y="1981200"/>
            <a:ext cx="476250" cy="476250"/>
          </a:xfrm>
          <a:prstGeom prst="rect">
            <a:avLst/>
          </a:prstGeom>
        </p:spPr>
      </p:pic>
      <p:pic>
        <p:nvPicPr>
          <p:cNvPr id="11" name="Image 9" descr="preencoded.png"/>
          <p:cNvPicPr>
            <a:picLocks noChangeAspect="1"/>
          </p:cNvPicPr>
          <p:nvPr/>
        </p:nvPicPr>
        <p:blipFill>
          <a:blip r:embed="rId12"/>
          <a:stretch>
            <a:fillRect/>
          </a:stretch>
        </p:blipFill>
        <p:spPr>
          <a:xfrm>
            <a:off x="1625501" y="2066925"/>
            <a:ext cx="228600" cy="304800"/>
          </a:xfrm>
          <a:prstGeom prst="rect">
            <a:avLst/>
          </a:prstGeom>
        </p:spPr>
      </p:pic>
      <p:pic>
        <p:nvPicPr>
          <p:cNvPr id="12" name="Image 10" descr="preencoded.png"/>
          <p:cNvPicPr>
            <a:picLocks noChangeAspect="1"/>
          </p:cNvPicPr>
          <p:nvPr/>
        </p:nvPicPr>
        <p:blipFill>
          <a:blip r:embed="rId13"/>
          <a:stretch>
            <a:fillRect/>
          </a:stretch>
        </p:blipFill>
        <p:spPr>
          <a:xfrm>
            <a:off x="3022550" y="1828800"/>
            <a:ext cx="2260550" cy="1695450"/>
          </a:xfrm>
          <a:prstGeom prst="rect">
            <a:avLst/>
          </a:prstGeom>
        </p:spPr>
      </p:pic>
      <p:pic>
        <p:nvPicPr>
          <p:cNvPr id="13" name="Image 11" descr="preencoded.png"/>
          <p:cNvPicPr>
            <a:picLocks noChangeAspect="1"/>
          </p:cNvPicPr>
          <p:nvPr/>
        </p:nvPicPr>
        <p:blipFill>
          <a:blip r:embed="rId14"/>
          <a:stretch>
            <a:fillRect/>
          </a:stretch>
        </p:blipFill>
        <p:spPr>
          <a:xfrm>
            <a:off x="3914626" y="1981200"/>
            <a:ext cx="476250" cy="476250"/>
          </a:xfrm>
          <a:prstGeom prst="rect">
            <a:avLst/>
          </a:prstGeom>
        </p:spPr>
      </p:pic>
      <p:pic>
        <p:nvPicPr>
          <p:cNvPr id="14" name="Image 12" descr="preencoded.png"/>
          <p:cNvPicPr>
            <a:picLocks noChangeAspect="1"/>
          </p:cNvPicPr>
          <p:nvPr/>
        </p:nvPicPr>
        <p:blipFill>
          <a:blip r:embed="rId15"/>
          <a:stretch>
            <a:fillRect/>
          </a:stretch>
        </p:blipFill>
        <p:spPr>
          <a:xfrm>
            <a:off x="4038451" y="2066925"/>
            <a:ext cx="228600" cy="304800"/>
          </a:xfrm>
          <a:prstGeom prst="rect">
            <a:avLst/>
          </a:prstGeom>
        </p:spPr>
      </p:pic>
      <p:pic>
        <p:nvPicPr>
          <p:cNvPr id="15" name="Image 13" descr="preencoded.png"/>
          <p:cNvPicPr>
            <a:picLocks noChangeAspect="1"/>
          </p:cNvPicPr>
          <p:nvPr/>
        </p:nvPicPr>
        <p:blipFill>
          <a:blip r:embed="rId16"/>
          <a:stretch>
            <a:fillRect/>
          </a:stretch>
        </p:blipFill>
        <p:spPr>
          <a:xfrm>
            <a:off x="5435501" y="1828800"/>
            <a:ext cx="2260550" cy="1695450"/>
          </a:xfrm>
          <a:prstGeom prst="rect">
            <a:avLst/>
          </a:prstGeom>
        </p:spPr>
      </p:pic>
      <p:pic>
        <p:nvPicPr>
          <p:cNvPr id="16" name="Image 14" descr="preencoded.png"/>
          <p:cNvPicPr>
            <a:picLocks noChangeAspect="1"/>
          </p:cNvPicPr>
          <p:nvPr/>
        </p:nvPicPr>
        <p:blipFill>
          <a:blip r:embed="rId17"/>
          <a:stretch>
            <a:fillRect/>
          </a:stretch>
        </p:blipFill>
        <p:spPr>
          <a:xfrm>
            <a:off x="6327577" y="1981200"/>
            <a:ext cx="476250" cy="476250"/>
          </a:xfrm>
          <a:prstGeom prst="rect">
            <a:avLst/>
          </a:prstGeom>
        </p:spPr>
      </p:pic>
      <p:pic>
        <p:nvPicPr>
          <p:cNvPr id="17" name="Image 15" descr="preencoded.png"/>
          <p:cNvPicPr>
            <a:picLocks noChangeAspect="1"/>
          </p:cNvPicPr>
          <p:nvPr/>
        </p:nvPicPr>
        <p:blipFill>
          <a:blip r:embed="rId18"/>
          <a:stretch>
            <a:fillRect/>
          </a:stretch>
        </p:blipFill>
        <p:spPr>
          <a:xfrm>
            <a:off x="6451402" y="2066925"/>
            <a:ext cx="228600" cy="304800"/>
          </a:xfrm>
          <a:prstGeom prst="rect">
            <a:avLst/>
          </a:prstGeom>
        </p:spPr>
      </p:pic>
      <p:pic>
        <p:nvPicPr>
          <p:cNvPr id="18" name="Image 16" descr="preencoded.png"/>
          <p:cNvPicPr>
            <a:picLocks noChangeAspect="1"/>
          </p:cNvPicPr>
          <p:nvPr/>
        </p:nvPicPr>
        <p:blipFill>
          <a:blip r:embed="rId19"/>
          <a:stretch>
            <a:fillRect/>
          </a:stretch>
        </p:blipFill>
        <p:spPr>
          <a:xfrm>
            <a:off x="8153400" y="1066800"/>
            <a:ext cx="3657600" cy="2724150"/>
          </a:xfrm>
          <a:prstGeom prst="rect">
            <a:avLst/>
          </a:prstGeom>
        </p:spPr>
      </p:pic>
      <p:pic>
        <p:nvPicPr>
          <p:cNvPr id="19" name="Image 17" descr="preencoded.png"/>
          <p:cNvPicPr>
            <a:picLocks noChangeAspect="1"/>
          </p:cNvPicPr>
          <p:nvPr/>
        </p:nvPicPr>
        <p:blipFill>
          <a:blip r:embed="rId20"/>
          <a:stretch>
            <a:fillRect/>
          </a:stretch>
        </p:blipFill>
        <p:spPr>
          <a:xfrm>
            <a:off x="8382000" y="1333500"/>
            <a:ext cx="228600" cy="228600"/>
          </a:xfrm>
          <a:prstGeom prst="rect">
            <a:avLst/>
          </a:prstGeom>
        </p:spPr>
      </p:pic>
      <p:pic>
        <p:nvPicPr>
          <p:cNvPr id="20" name="Image 18" descr="preencoded.png"/>
          <p:cNvPicPr>
            <a:picLocks noChangeAspect="1"/>
          </p:cNvPicPr>
          <p:nvPr/>
        </p:nvPicPr>
        <p:blipFill>
          <a:blip r:embed="rId21"/>
          <a:stretch>
            <a:fillRect/>
          </a:stretch>
        </p:blipFill>
        <p:spPr>
          <a:xfrm>
            <a:off x="8382000" y="1828800"/>
            <a:ext cx="476250" cy="476250"/>
          </a:xfrm>
          <a:prstGeom prst="rect">
            <a:avLst/>
          </a:prstGeom>
        </p:spPr>
      </p:pic>
      <p:pic>
        <p:nvPicPr>
          <p:cNvPr id="21" name="Image 19" descr="preencoded.png"/>
          <p:cNvPicPr>
            <a:picLocks noChangeAspect="1"/>
          </p:cNvPicPr>
          <p:nvPr/>
        </p:nvPicPr>
        <p:blipFill>
          <a:blip r:embed="rId22"/>
          <a:stretch>
            <a:fillRect/>
          </a:stretch>
        </p:blipFill>
        <p:spPr>
          <a:xfrm>
            <a:off x="8524875" y="1933575"/>
            <a:ext cx="190500" cy="266700"/>
          </a:xfrm>
          <a:prstGeom prst="rect">
            <a:avLst/>
          </a:prstGeom>
        </p:spPr>
      </p:pic>
      <p:pic>
        <p:nvPicPr>
          <p:cNvPr id="22" name="Image 20" descr="preencoded.png"/>
          <p:cNvPicPr>
            <a:picLocks noChangeAspect="1"/>
          </p:cNvPicPr>
          <p:nvPr/>
        </p:nvPicPr>
        <p:blipFill>
          <a:blip r:embed="rId23"/>
          <a:stretch>
            <a:fillRect/>
          </a:stretch>
        </p:blipFill>
        <p:spPr>
          <a:xfrm>
            <a:off x="8382000" y="2457450"/>
            <a:ext cx="476250" cy="476250"/>
          </a:xfrm>
          <a:prstGeom prst="rect">
            <a:avLst/>
          </a:prstGeom>
        </p:spPr>
      </p:pic>
      <p:pic>
        <p:nvPicPr>
          <p:cNvPr id="23" name="Image 21" descr="preencoded.png"/>
          <p:cNvPicPr>
            <a:picLocks noChangeAspect="1"/>
          </p:cNvPicPr>
          <p:nvPr/>
        </p:nvPicPr>
        <p:blipFill>
          <a:blip r:embed="rId24"/>
          <a:stretch>
            <a:fillRect/>
          </a:stretch>
        </p:blipFill>
        <p:spPr>
          <a:xfrm>
            <a:off x="8524875" y="2562225"/>
            <a:ext cx="190500" cy="266700"/>
          </a:xfrm>
          <a:prstGeom prst="rect">
            <a:avLst/>
          </a:prstGeom>
        </p:spPr>
      </p:pic>
      <p:pic>
        <p:nvPicPr>
          <p:cNvPr id="24" name="Image 22" descr="preencoded.png"/>
          <p:cNvPicPr>
            <a:picLocks noChangeAspect="1"/>
          </p:cNvPicPr>
          <p:nvPr/>
        </p:nvPicPr>
        <p:blipFill>
          <a:blip r:embed="rId25"/>
          <a:stretch>
            <a:fillRect/>
          </a:stretch>
        </p:blipFill>
        <p:spPr>
          <a:xfrm>
            <a:off x="8382000" y="3086100"/>
            <a:ext cx="476250" cy="476250"/>
          </a:xfrm>
          <a:prstGeom prst="rect">
            <a:avLst/>
          </a:prstGeom>
        </p:spPr>
      </p:pic>
      <p:pic>
        <p:nvPicPr>
          <p:cNvPr id="25" name="Image 23" descr="preencoded.png"/>
          <p:cNvPicPr>
            <a:picLocks noChangeAspect="1"/>
          </p:cNvPicPr>
          <p:nvPr/>
        </p:nvPicPr>
        <p:blipFill>
          <a:blip r:embed="rId26"/>
          <a:stretch>
            <a:fillRect/>
          </a:stretch>
        </p:blipFill>
        <p:spPr>
          <a:xfrm>
            <a:off x="8510588" y="3190875"/>
            <a:ext cx="219075" cy="266700"/>
          </a:xfrm>
          <a:prstGeom prst="rect">
            <a:avLst/>
          </a:prstGeom>
        </p:spPr>
      </p:pic>
      <p:pic>
        <p:nvPicPr>
          <p:cNvPr id="26" name="Image 24" descr="preencoded.png"/>
          <p:cNvPicPr>
            <a:picLocks noChangeAspect="1"/>
          </p:cNvPicPr>
          <p:nvPr/>
        </p:nvPicPr>
        <p:blipFill>
          <a:blip r:embed="rId27"/>
          <a:stretch>
            <a:fillRect/>
          </a:stretch>
        </p:blipFill>
        <p:spPr>
          <a:xfrm>
            <a:off x="381000" y="4019550"/>
            <a:ext cx="11430000" cy="2286000"/>
          </a:xfrm>
          <a:prstGeom prst="rect">
            <a:avLst/>
          </a:prstGeom>
        </p:spPr>
      </p:pic>
      <p:pic>
        <p:nvPicPr>
          <p:cNvPr id="27" name="Image 25" descr="preencoded.png"/>
          <p:cNvPicPr>
            <a:picLocks noChangeAspect="1"/>
          </p:cNvPicPr>
          <p:nvPr/>
        </p:nvPicPr>
        <p:blipFill>
          <a:blip r:embed="rId28"/>
          <a:stretch>
            <a:fillRect/>
          </a:stretch>
        </p:blipFill>
        <p:spPr>
          <a:xfrm>
            <a:off x="1476375" y="4591050"/>
            <a:ext cx="1524000" cy="1524000"/>
          </a:xfrm>
          <a:prstGeom prst="rect">
            <a:avLst/>
          </a:prstGeom>
        </p:spPr>
      </p:pic>
      <p:pic>
        <p:nvPicPr>
          <p:cNvPr id="29" name="Image 27" descr="preencoded.png"/>
          <p:cNvPicPr>
            <a:picLocks noChangeAspect="1"/>
          </p:cNvPicPr>
          <p:nvPr/>
        </p:nvPicPr>
        <p:blipFill>
          <a:blip r:embed="rId29"/>
          <a:stretch>
            <a:fillRect/>
          </a:stretch>
        </p:blipFill>
        <p:spPr>
          <a:xfrm>
            <a:off x="3752850" y="5238750"/>
            <a:ext cx="1814513" cy="609600"/>
          </a:xfrm>
          <a:prstGeom prst="rect">
            <a:avLst/>
          </a:prstGeom>
        </p:spPr>
      </p:pic>
      <p:pic>
        <p:nvPicPr>
          <p:cNvPr id="30" name="Image 28" descr="preencoded.png"/>
          <p:cNvPicPr>
            <a:picLocks noChangeAspect="1"/>
          </p:cNvPicPr>
          <p:nvPr/>
        </p:nvPicPr>
        <p:blipFill>
          <a:blip r:embed="rId30"/>
          <a:stretch>
            <a:fillRect/>
          </a:stretch>
        </p:blipFill>
        <p:spPr>
          <a:xfrm>
            <a:off x="5643563" y="5238750"/>
            <a:ext cx="1814513" cy="609600"/>
          </a:xfrm>
          <a:prstGeom prst="rect">
            <a:avLst/>
          </a:prstGeom>
        </p:spPr>
      </p:pic>
      <p:pic>
        <p:nvPicPr>
          <p:cNvPr id="31" name="Image 29" descr="preencoded.png"/>
          <p:cNvPicPr>
            <a:picLocks noChangeAspect="1"/>
          </p:cNvPicPr>
          <p:nvPr/>
        </p:nvPicPr>
        <p:blipFill>
          <a:blip r:embed="rId29"/>
          <a:stretch>
            <a:fillRect/>
          </a:stretch>
        </p:blipFill>
        <p:spPr>
          <a:xfrm>
            <a:off x="7534275" y="5238750"/>
            <a:ext cx="1814513" cy="609600"/>
          </a:xfrm>
          <a:prstGeom prst="rect">
            <a:avLst/>
          </a:prstGeom>
        </p:spPr>
      </p:pic>
      <p:pic>
        <p:nvPicPr>
          <p:cNvPr id="32" name="Image 30" descr="preencoded.png"/>
          <p:cNvPicPr>
            <a:picLocks noChangeAspect="1"/>
          </p:cNvPicPr>
          <p:nvPr/>
        </p:nvPicPr>
        <p:blipFill>
          <a:blip r:embed="rId30"/>
          <a:stretch>
            <a:fillRect/>
          </a:stretch>
        </p:blipFill>
        <p:spPr>
          <a:xfrm>
            <a:off x="9424988" y="5238750"/>
            <a:ext cx="1814513" cy="609600"/>
          </a:xfrm>
          <a:prstGeom prst="rect">
            <a:avLst/>
          </a:prstGeom>
        </p:spPr>
      </p:pic>
      <p:sp>
        <p:nvSpPr>
          <p:cNvPr id="33" name="Text 0"/>
          <p:cNvSpPr/>
          <p:nvPr/>
        </p:nvSpPr>
        <p:spPr>
          <a:xfrm>
            <a:off x="381000" y="152400"/>
            <a:ext cx="15087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데이터셋</a:t>
            </a:r>
            <a:endParaRPr lang="en-US" sz="2700" dirty="0"/>
          </a:p>
        </p:txBody>
      </p:sp>
      <p:sp>
        <p:nvSpPr>
          <p:cNvPr id="34" name="Text 1"/>
          <p:cNvSpPr/>
          <p:nvPr/>
        </p:nvSpPr>
        <p:spPr>
          <a:xfrm>
            <a:off x="923925" y="1295400"/>
            <a:ext cx="7086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데이터셋 구성</a:t>
            </a:r>
            <a:endParaRPr lang="en-US" sz="1800" dirty="0"/>
          </a:p>
        </p:txBody>
      </p:sp>
      <p:sp>
        <p:nvSpPr>
          <p:cNvPr id="35" name="Text 2"/>
          <p:cNvSpPr/>
          <p:nvPr/>
        </p:nvSpPr>
        <p:spPr>
          <a:xfrm>
            <a:off x="1431191" y="2571750"/>
            <a:ext cx="61722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이미지</a:t>
            </a:r>
            <a:endParaRPr lang="en-US" sz="1500" dirty="0"/>
          </a:p>
        </p:txBody>
      </p:sp>
      <p:sp>
        <p:nvSpPr>
          <p:cNvPr id="36" name="Text 3"/>
          <p:cNvSpPr/>
          <p:nvPr/>
        </p:nvSpPr>
        <p:spPr>
          <a:xfrm>
            <a:off x="1008281" y="2914650"/>
            <a:ext cx="146304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Noto Sans KR" pitchFamily="34" charset="0"/>
                <a:ea typeface="Noto Sans KR" pitchFamily="34" charset="-122"/>
                <a:cs typeface="Noto Sans KR" pitchFamily="34" charset="-120"/>
              </a:rPr>
              <a:t>일상 이미지 데이터</a:t>
            </a:r>
            <a:endParaRPr lang="en-US" sz="1200" dirty="0"/>
          </a:p>
        </p:txBody>
      </p:sp>
      <p:sp>
        <p:nvSpPr>
          <p:cNvPr id="37" name="Text 4"/>
          <p:cNvSpPr/>
          <p:nvPr/>
        </p:nvSpPr>
        <p:spPr>
          <a:xfrm>
            <a:off x="3947011" y="2571750"/>
            <a:ext cx="41148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질문</a:t>
            </a:r>
            <a:endParaRPr lang="en-US" sz="1500" dirty="0"/>
          </a:p>
        </p:txBody>
      </p:sp>
      <p:sp>
        <p:nvSpPr>
          <p:cNvPr id="38" name="Text 5"/>
          <p:cNvSpPr/>
          <p:nvPr/>
        </p:nvSpPr>
        <p:spPr>
          <a:xfrm>
            <a:off x="3055471" y="2914650"/>
            <a:ext cx="219456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Noto Sans KR" pitchFamily="34" charset="0"/>
                <a:ea typeface="Noto Sans KR" pitchFamily="34" charset="-122"/>
                <a:cs typeface="Noto Sans KR" pitchFamily="34" charset="-120"/>
              </a:rPr>
              <a:t>이미지와 관련된 자연어 질문</a:t>
            </a:r>
            <a:endParaRPr lang="en-US" sz="1200" dirty="0"/>
          </a:p>
        </p:txBody>
      </p:sp>
      <p:sp>
        <p:nvSpPr>
          <p:cNvPr id="39" name="Text 6"/>
          <p:cNvSpPr/>
          <p:nvPr/>
        </p:nvSpPr>
        <p:spPr>
          <a:xfrm>
            <a:off x="6359962" y="2571750"/>
            <a:ext cx="41148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정답</a:t>
            </a:r>
            <a:endParaRPr lang="en-US" sz="1500" dirty="0"/>
          </a:p>
        </p:txBody>
      </p:sp>
      <p:sp>
        <p:nvSpPr>
          <p:cNvPr id="40" name="Text 7"/>
          <p:cNvSpPr/>
          <p:nvPr/>
        </p:nvSpPr>
        <p:spPr>
          <a:xfrm>
            <a:off x="5587901" y="2914650"/>
            <a:ext cx="195575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Noto Sans KR" pitchFamily="34" charset="0"/>
                <a:ea typeface="Noto Sans KR" pitchFamily="34" charset="-122"/>
                <a:cs typeface="Noto Sans KR" pitchFamily="34" charset="-120"/>
              </a:rPr>
              <a:t>a, b, c, d 중 하나로 선택하는 객관식 형태</a:t>
            </a:r>
            <a:endParaRPr lang="en-US" sz="1200" dirty="0"/>
          </a:p>
        </p:txBody>
      </p:sp>
      <p:sp>
        <p:nvSpPr>
          <p:cNvPr id="41" name="Text 8"/>
          <p:cNvSpPr/>
          <p:nvPr/>
        </p:nvSpPr>
        <p:spPr>
          <a:xfrm>
            <a:off x="8724900" y="1295400"/>
            <a:ext cx="3200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데이터 수집</a:t>
            </a:r>
            <a:endParaRPr lang="en-US" sz="1800" dirty="0"/>
          </a:p>
        </p:txBody>
      </p:sp>
      <p:sp>
        <p:nvSpPr>
          <p:cNvPr id="42" name="Text 9"/>
          <p:cNvSpPr/>
          <p:nvPr/>
        </p:nvSpPr>
        <p:spPr>
          <a:xfrm>
            <a:off x="8972550" y="1828800"/>
            <a:ext cx="26098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데이터 수집 미션으로 수집된 이미지 중 일부를 퀴즈 형태로 가공</a:t>
            </a:r>
            <a:endParaRPr lang="en-US" sz="1200" dirty="0"/>
          </a:p>
        </p:txBody>
      </p:sp>
      <p:sp>
        <p:nvSpPr>
          <p:cNvPr id="43" name="Text 10"/>
          <p:cNvSpPr/>
          <p:nvPr/>
        </p:nvSpPr>
        <p:spPr>
          <a:xfrm>
            <a:off x="8972550" y="2457450"/>
            <a:ext cx="26098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이미지와 관련된 Question-Answering 쌍 데이터로 변환</a:t>
            </a:r>
            <a:endParaRPr lang="en-US" sz="1200" dirty="0"/>
          </a:p>
        </p:txBody>
      </p:sp>
      <p:sp>
        <p:nvSpPr>
          <p:cNvPr id="44" name="Text 11"/>
          <p:cNvSpPr/>
          <p:nvPr/>
        </p:nvSpPr>
        <p:spPr>
          <a:xfrm>
            <a:off x="8972550" y="3086100"/>
            <a:ext cx="26098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데이터셋은 다양한 카테고리의 이미지로 구성되어 있습니다</a:t>
            </a:r>
            <a:endParaRPr lang="en-US" sz="1200" dirty="0"/>
          </a:p>
        </p:txBody>
      </p:sp>
      <p:sp>
        <p:nvSpPr>
          <p:cNvPr id="45" name="Text 12"/>
          <p:cNvSpPr/>
          <p:nvPr/>
        </p:nvSpPr>
        <p:spPr>
          <a:xfrm>
            <a:off x="571500" y="4238625"/>
            <a:ext cx="1104900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데이터셋 예시</a:t>
            </a:r>
            <a:endParaRPr lang="en-US" sz="1500" dirty="0"/>
          </a:p>
        </p:txBody>
      </p:sp>
      <p:sp>
        <p:nvSpPr>
          <p:cNvPr id="46" name="Text 13"/>
          <p:cNvSpPr/>
          <p:nvPr/>
        </p:nvSpPr>
        <p:spPr>
          <a:xfrm>
            <a:off x="3752850" y="4857750"/>
            <a:ext cx="74866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Noto Sans KR" pitchFamily="34" charset="0"/>
                <a:ea typeface="Noto Sans KR" pitchFamily="34" charset="-122"/>
                <a:cs typeface="Noto Sans KR" pitchFamily="34" charset="-120"/>
              </a:rPr>
              <a:t>이 이미지에 있는 사람은 무엇을 하고 있을까요?</a:t>
            </a:r>
            <a:endParaRPr lang="en-US" sz="1350" dirty="0"/>
          </a:p>
        </p:txBody>
      </p:sp>
      <p:sp>
        <p:nvSpPr>
          <p:cNvPr id="47" name="Text 14"/>
          <p:cNvSpPr/>
          <p:nvPr/>
        </p:nvSpPr>
        <p:spPr>
          <a:xfrm>
            <a:off x="3829050" y="5314950"/>
            <a:ext cx="1714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a)</a:t>
            </a:r>
            <a:endParaRPr lang="en-US" sz="1200" dirty="0"/>
          </a:p>
        </p:txBody>
      </p:sp>
      <p:sp>
        <p:nvSpPr>
          <p:cNvPr id="48" name="Text 15"/>
          <p:cNvSpPr/>
          <p:nvPr/>
        </p:nvSpPr>
        <p:spPr>
          <a:xfrm>
            <a:off x="4086225" y="5314950"/>
            <a:ext cx="112014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책을 읽고 있다</a:t>
            </a:r>
            <a:endParaRPr lang="en-US" sz="1200" dirty="0"/>
          </a:p>
        </p:txBody>
      </p:sp>
      <p:sp>
        <p:nvSpPr>
          <p:cNvPr id="49" name="Text 16"/>
          <p:cNvSpPr/>
          <p:nvPr/>
        </p:nvSpPr>
        <p:spPr>
          <a:xfrm>
            <a:off x="5719763" y="5314950"/>
            <a:ext cx="1828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b)</a:t>
            </a:r>
            <a:endParaRPr lang="en-US" sz="1200" dirty="0"/>
          </a:p>
        </p:txBody>
      </p:sp>
      <p:sp>
        <p:nvSpPr>
          <p:cNvPr id="50" name="Text 17"/>
          <p:cNvSpPr/>
          <p:nvPr/>
        </p:nvSpPr>
        <p:spPr>
          <a:xfrm>
            <a:off x="5986463" y="5314950"/>
            <a:ext cx="1628775"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컴퓨터를 사용하고 있다</a:t>
            </a:r>
            <a:endParaRPr lang="en-US" sz="1200" dirty="0"/>
          </a:p>
        </p:txBody>
      </p:sp>
      <p:sp>
        <p:nvSpPr>
          <p:cNvPr id="51" name="Text 18"/>
          <p:cNvSpPr/>
          <p:nvPr/>
        </p:nvSpPr>
        <p:spPr>
          <a:xfrm>
            <a:off x="7610475" y="5314950"/>
            <a:ext cx="1600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c)</a:t>
            </a:r>
            <a:endParaRPr lang="en-US" sz="1200" dirty="0"/>
          </a:p>
        </p:txBody>
      </p:sp>
      <p:sp>
        <p:nvSpPr>
          <p:cNvPr id="52" name="Text 19"/>
          <p:cNvSpPr/>
          <p:nvPr/>
        </p:nvSpPr>
        <p:spPr>
          <a:xfrm>
            <a:off x="7858125" y="5314950"/>
            <a:ext cx="1609725"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Television를 보고 있다</a:t>
            </a:r>
            <a:endParaRPr lang="en-US" sz="1200" dirty="0"/>
          </a:p>
        </p:txBody>
      </p:sp>
      <p:sp>
        <p:nvSpPr>
          <p:cNvPr id="53" name="Text 20"/>
          <p:cNvSpPr/>
          <p:nvPr/>
        </p:nvSpPr>
        <p:spPr>
          <a:xfrm>
            <a:off x="9501188" y="5314950"/>
            <a:ext cx="1828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Noto Sans KR" pitchFamily="34" charset="0"/>
                <a:ea typeface="Noto Sans KR" pitchFamily="34" charset="-122"/>
                <a:cs typeface="Noto Sans KR" pitchFamily="34" charset="-120"/>
              </a:rPr>
              <a:t>d)</a:t>
            </a:r>
            <a:endParaRPr lang="en-US" sz="1200" dirty="0"/>
          </a:p>
        </p:txBody>
      </p:sp>
      <p:sp>
        <p:nvSpPr>
          <p:cNvPr id="54" name="Text 21"/>
          <p:cNvSpPr/>
          <p:nvPr/>
        </p:nvSpPr>
        <p:spPr>
          <a:xfrm>
            <a:off x="9767888" y="5314950"/>
            <a:ext cx="129159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휴식을 하고 있다</a:t>
            </a:r>
            <a:endParaRPr lang="en-US" sz="1200" dirty="0"/>
          </a:p>
        </p:txBody>
      </p:sp>
      <p:pic>
        <p:nvPicPr>
          <p:cNvPr id="56" name="그림 55">
            <a:extLst>
              <a:ext uri="{FF2B5EF4-FFF2-40B4-BE49-F238E27FC236}">
                <a16:creationId xmlns:a16="http://schemas.microsoft.com/office/drawing/2014/main" id="{AA6AEC28-1759-415F-914C-F6BF9B67B6E0}"/>
              </a:ext>
            </a:extLst>
          </p:cNvPr>
          <p:cNvPicPr>
            <a:picLocks noChangeAspect="1"/>
          </p:cNvPicPr>
          <p:nvPr/>
        </p:nvPicPr>
        <p:blipFill>
          <a:blip r:embed="rId31"/>
          <a:stretch>
            <a:fillRect/>
          </a:stretch>
        </p:blipFill>
        <p:spPr>
          <a:xfrm>
            <a:off x="1478477" y="4584519"/>
            <a:ext cx="1484587" cy="1459230"/>
          </a:xfrm>
          <a:prstGeom prst="rect">
            <a:avLst/>
          </a:prstGeom>
          <a:effectLst>
            <a:softEdge rad="1270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990600"/>
            <a:ext cx="2724150" cy="2971800"/>
          </a:xfrm>
          <a:prstGeom prst="rect">
            <a:avLst/>
          </a:prstGeom>
        </p:spPr>
      </p:pic>
      <p:pic>
        <p:nvPicPr>
          <p:cNvPr id="8" name="Image 6" descr="preencoded.png"/>
          <p:cNvPicPr>
            <a:picLocks noChangeAspect="1"/>
          </p:cNvPicPr>
          <p:nvPr/>
        </p:nvPicPr>
        <p:blipFill>
          <a:blip r:embed="rId9"/>
          <a:stretch>
            <a:fillRect/>
          </a:stretch>
        </p:blipFill>
        <p:spPr>
          <a:xfrm>
            <a:off x="495300" y="1181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628650" y="1276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95300" y="182880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495300" y="21336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495300" y="3505200"/>
            <a:ext cx="2000250" cy="266700"/>
          </a:xfrm>
          <a:prstGeom prst="rect">
            <a:avLst/>
          </a:prstGeom>
        </p:spPr>
      </p:pic>
      <p:pic>
        <p:nvPicPr>
          <p:cNvPr id="13" name="Image 11" descr="preencoded.png"/>
          <p:cNvPicPr>
            <a:picLocks noChangeAspect="1"/>
          </p:cNvPicPr>
          <p:nvPr/>
        </p:nvPicPr>
        <p:blipFill>
          <a:blip r:embed="rId13"/>
          <a:stretch>
            <a:fillRect/>
          </a:stretch>
        </p:blipFill>
        <p:spPr>
          <a:xfrm>
            <a:off x="609600" y="3571875"/>
            <a:ext cx="133350" cy="133350"/>
          </a:xfrm>
          <a:prstGeom prst="rect">
            <a:avLst/>
          </a:prstGeom>
        </p:spPr>
      </p:pic>
      <p:pic>
        <p:nvPicPr>
          <p:cNvPr id="14" name="Image 12" descr="preencoded.png"/>
          <p:cNvPicPr>
            <a:picLocks noChangeAspect="1"/>
          </p:cNvPicPr>
          <p:nvPr/>
        </p:nvPicPr>
        <p:blipFill>
          <a:blip r:embed="rId8"/>
          <a:stretch>
            <a:fillRect/>
          </a:stretch>
        </p:blipFill>
        <p:spPr>
          <a:xfrm>
            <a:off x="3257550" y="990600"/>
            <a:ext cx="2724150" cy="2971800"/>
          </a:xfrm>
          <a:prstGeom prst="rect">
            <a:avLst/>
          </a:prstGeom>
        </p:spPr>
      </p:pic>
      <p:pic>
        <p:nvPicPr>
          <p:cNvPr id="15" name="Image 13" descr="preencoded.png"/>
          <p:cNvPicPr>
            <a:picLocks noChangeAspect="1"/>
          </p:cNvPicPr>
          <p:nvPr/>
        </p:nvPicPr>
        <p:blipFill>
          <a:blip r:embed="rId14"/>
          <a:stretch>
            <a:fillRect/>
          </a:stretch>
        </p:blipFill>
        <p:spPr>
          <a:xfrm>
            <a:off x="3448050" y="1181100"/>
            <a:ext cx="457200" cy="457200"/>
          </a:xfrm>
          <a:prstGeom prst="rect">
            <a:avLst/>
          </a:prstGeom>
        </p:spPr>
      </p:pic>
      <p:pic>
        <p:nvPicPr>
          <p:cNvPr id="16" name="Image 14" descr="preencoded.png"/>
          <p:cNvPicPr>
            <a:picLocks noChangeAspect="1"/>
          </p:cNvPicPr>
          <p:nvPr/>
        </p:nvPicPr>
        <p:blipFill>
          <a:blip r:embed="rId15"/>
          <a:stretch>
            <a:fillRect/>
          </a:stretch>
        </p:blipFill>
        <p:spPr>
          <a:xfrm>
            <a:off x="3581400" y="1276350"/>
            <a:ext cx="190500" cy="266700"/>
          </a:xfrm>
          <a:prstGeom prst="rect">
            <a:avLst/>
          </a:prstGeom>
        </p:spPr>
      </p:pic>
      <p:pic>
        <p:nvPicPr>
          <p:cNvPr id="17" name="Image 15" descr="preencoded.png"/>
          <p:cNvPicPr>
            <a:picLocks noChangeAspect="1"/>
          </p:cNvPicPr>
          <p:nvPr/>
        </p:nvPicPr>
        <p:blipFill>
          <a:blip r:embed="rId11"/>
          <a:stretch>
            <a:fillRect/>
          </a:stretch>
        </p:blipFill>
        <p:spPr>
          <a:xfrm>
            <a:off x="3448050" y="1828800"/>
            <a:ext cx="152400" cy="152400"/>
          </a:xfrm>
          <a:prstGeom prst="rect">
            <a:avLst/>
          </a:prstGeom>
        </p:spPr>
      </p:pic>
      <p:pic>
        <p:nvPicPr>
          <p:cNvPr id="18" name="Image 16" descr="preencoded.png"/>
          <p:cNvPicPr>
            <a:picLocks noChangeAspect="1"/>
          </p:cNvPicPr>
          <p:nvPr/>
        </p:nvPicPr>
        <p:blipFill>
          <a:blip r:embed="rId11"/>
          <a:stretch>
            <a:fillRect/>
          </a:stretch>
        </p:blipFill>
        <p:spPr>
          <a:xfrm>
            <a:off x="3448050" y="2362200"/>
            <a:ext cx="152400" cy="152400"/>
          </a:xfrm>
          <a:prstGeom prst="rect">
            <a:avLst/>
          </a:prstGeom>
        </p:spPr>
      </p:pic>
      <p:pic>
        <p:nvPicPr>
          <p:cNvPr id="19" name="Image 17" descr="preencoded.png"/>
          <p:cNvPicPr>
            <a:picLocks noChangeAspect="1"/>
          </p:cNvPicPr>
          <p:nvPr/>
        </p:nvPicPr>
        <p:blipFill>
          <a:blip r:embed="rId16"/>
          <a:stretch>
            <a:fillRect/>
          </a:stretch>
        </p:blipFill>
        <p:spPr>
          <a:xfrm>
            <a:off x="3448050" y="3505200"/>
            <a:ext cx="1628775" cy="266700"/>
          </a:xfrm>
          <a:prstGeom prst="rect">
            <a:avLst/>
          </a:prstGeom>
        </p:spPr>
      </p:pic>
      <p:pic>
        <p:nvPicPr>
          <p:cNvPr id="20" name="Image 18" descr="preencoded.png"/>
          <p:cNvPicPr>
            <a:picLocks noChangeAspect="1"/>
          </p:cNvPicPr>
          <p:nvPr/>
        </p:nvPicPr>
        <p:blipFill>
          <a:blip r:embed="rId17"/>
          <a:stretch>
            <a:fillRect/>
          </a:stretch>
        </p:blipFill>
        <p:spPr>
          <a:xfrm>
            <a:off x="3562350" y="3571875"/>
            <a:ext cx="133350" cy="133350"/>
          </a:xfrm>
          <a:prstGeom prst="rect">
            <a:avLst/>
          </a:prstGeom>
        </p:spPr>
      </p:pic>
      <p:pic>
        <p:nvPicPr>
          <p:cNvPr id="21" name="Image 19" descr="preencoded.png"/>
          <p:cNvPicPr>
            <a:picLocks noChangeAspect="1"/>
          </p:cNvPicPr>
          <p:nvPr/>
        </p:nvPicPr>
        <p:blipFill>
          <a:blip r:embed="rId18"/>
          <a:stretch>
            <a:fillRect/>
          </a:stretch>
        </p:blipFill>
        <p:spPr>
          <a:xfrm>
            <a:off x="6210300" y="990600"/>
            <a:ext cx="2724150" cy="2971800"/>
          </a:xfrm>
          <a:prstGeom prst="rect">
            <a:avLst/>
          </a:prstGeom>
        </p:spPr>
      </p:pic>
      <p:pic>
        <p:nvPicPr>
          <p:cNvPr id="22" name="Image 20" descr="preencoded.png"/>
          <p:cNvPicPr>
            <a:picLocks noChangeAspect="1"/>
          </p:cNvPicPr>
          <p:nvPr/>
        </p:nvPicPr>
        <p:blipFill>
          <a:blip r:embed="rId19"/>
          <a:stretch>
            <a:fillRect/>
          </a:stretch>
        </p:blipFill>
        <p:spPr>
          <a:xfrm>
            <a:off x="6400800" y="1181100"/>
            <a:ext cx="457200" cy="457200"/>
          </a:xfrm>
          <a:prstGeom prst="rect">
            <a:avLst/>
          </a:prstGeom>
        </p:spPr>
      </p:pic>
      <p:pic>
        <p:nvPicPr>
          <p:cNvPr id="23" name="Image 21" descr="preencoded.png"/>
          <p:cNvPicPr>
            <a:picLocks noChangeAspect="1"/>
          </p:cNvPicPr>
          <p:nvPr/>
        </p:nvPicPr>
        <p:blipFill>
          <a:blip r:embed="rId20"/>
          <a:stretch>
            <a:fillRect/>
          </a:stretch>
        </p:blipFill>
        <p:spPr>
          <a:xfrm>
            <a:off x="6543675" y="1276350"/>
            <a:ext cx="171450" cy="266700"/>
          </a:xfrm>
          <a:prstGeom prst="rect">
            <a:avLst/>
          </a:prstGeom>
        </p:spPr>
      </p:pic>
      <p:pic>
        <p:nvPicPr>
          <p:cNvPr id="24" name="Image 22" descr="preencoded.png"/>
          <p:cNvPicPr>
            <a:picLocks noChangeAspect="1"/>
          </p:cNvPicPr>
          <p:nvPr/>
        </p:nvPicPr>
        <p:blipFill>
          <a:blip r:embed="rId11"/>
          <a:stretch>
            <a:fillRect/>
          </a:stretch>
        </p:blipFill>
        <p:spPr>
          <a:xfrm>
            <a:off x="6400800" y="1828800"/>
            <a:ext cx="152400" cy="152400"/>
          </a:xfrm>
          <a:prstGeom prst="rect">
            <a:avLst/>
          </a:prstGeom>
        </p:spPr>
      </p:pic>
      <p:pic>
        <p:nvPicPr>
          <p:cNvPr id="25" name="Image 23" descr="preencoded.png"/>
          <p:cNvPicPr>
            <a:picLocks noChangeAspect="1"/>
          </p:cNvPicPr>
          <p:nvPr/>
        </p:nvPicPr>
        <p:blipFill>
          <a:blip r:embed="rId11"/>
          <a:stretch>
            <a:fillRect/>
          </a:stretch>
        </p:blipFill>
        <p:spPr>
          <a:xfrm>
            <a:off x="6400800" y="2133600"/>
            <a:ext cx="152400" cy="152400"/>
          </a:xfrm>
          <a:prstGeom prst="rect">
            <a:avLst/>
          </a:prstGeom>
        </p:spPr>
      </p:pic>
      <p:pic>
        <p:nvPicPr>
          <p:cNvPr id="26" name="Image 24" descr="preencoded.png"/>
          <p:cNvPicPr>
            <a:picLocks noChangeAspect="1"/>
          </p:cNvPicPr>
          <p:nvPr/>
        </p:nvPicPr>
        <p:blipFill>
          <a:blip r:embed="rId21"/>
          <a:stretch>
            <a:fillRect/>
          </a:stretch>
        </p:blipFill>
        <p:spPr>
          <a:xfrm>
            <a:off x="6400800" y="3505200"/>
            <a:ext cx="1343025" cy="266700"/>
          </a:xfrm>
          <a:prstGeom prst="rect">
            <a:avLst/>
          </a:prstGeom>
        </p:spPr>
      </p:pic>
      <p:pic>
        <p:nvPicPr>
          <p:cNvPr id="27" name="Image 25" descr="preencoded.png"/>
          <p:cNvPicPr>
            <a:picLocks noChangeAspect="1"/>
          </p:cNvPicPr>
          <p:nvPr/>
        </p:nvPicPr>
        <p:blipFill>
          <a:blip r:embed="rId13"/>
          <a:stretch>
            <a:fillRect/>
          </a:stretch>
        </p:blipFill>
        <p:spPr>
          <a:xfrm>
            <a:off x="6515100" y="3571875"/>
            <a:ext cx="133350" cy="133350"/>
          </a:xfrm>
          <a:prstGeom prst="rect">
            <a:avLst/>
          </a:prstGeom>
        </p:spPr>
      </p:pic>
      <p:pic>
        <p:nvPicPr>
          <p:cNvPr id="28" name="Image 26" descr="preencoded.png"/>
          <p:cNvPicPr>
            <a:picLocks noChangeAspect="1"/>
          </p:cNvPicPr>
          <p:nvPr/>
        </p:nvPicPr>
        <p:blipFill>
          <a:blip r:embed="rId8"/>
          <a:stretch>
            <a:fillRect/>
          </a:stretch>
        </p:blipFill>
        <p:spPr>
          <a:xfrm>
            <a:off x="9163050" y="990600"/>
            <a:ext cx="2724150" cy="2971800"/>
          </a:xfrm>
          <a:prstGeom prst="rect">
            <a:avLst/>
          </a:prstGeom>
        </p:spPr>
      </p:pic>
      <p:pic>
        <p:nvPicPr>
          <p:cNvPr id="29" name="Image 27" descr="preencoded.png"/>
          <p:cNvPicPr>
            <a:picLocks noChangeAspect="1"/>
          </p:cNvPicPr>
          <p:nvPr/>
        </p:nvPicPr>
        <p:blipFill>
          <a:blip r:embed="rId22"/>
          <a:stretch>
            <a:fillRect/>
          </a:stretch>
        </p:blipFill>
        <p:spPr>
          <a:xfrm>
            <a:off x="9353550" y="1181100"/>
            <a:ext cx="457200" cy="457200"/>
          </a:xfrm>
          <a:prstGeom prst="rect">
            <a:avLst/>
          </a:prstGeom>
        </p:spPr>
      </p:pic>
      <p:pic>
        <p:nvPicPr>
          <p:cNvPr id="30" name="Image 28" descr="preencoded.png"/>
          <p:cNvPicPr>
            <a:picLocks noChangeAspect="1"/>
          </p:cNvPicPr>
          <p:nvPr/>
        </p:nvPicPr>
        <p:blipFill>
          <a:blip r:embed="rId23"/>
          <a:stretch>
            <a:fillRect/>
          </a:stretch>
        </p:blipFill>
        <p:spPr>
          <a:xfrm>
            <a:off x="9486900" y="1276350"/>
            <a:ext cx="190500" cy="266700"/>
          </a:xfrm>
          <a:prstGeom prst="rect">
            <a:avLst/>
          </a:prstGeom>
        </p:spPr>
      </p:pic>
      <p:pic>
        <p:nvPicPr>
          <p:cNvPr id="31" name="Image 29" descr="preencoded.png"/>
          <p:cNvPicPr>
            <a:picLocks noChangeAspect="1"/>
          </p:cNvPicPr>
          <p:nvPr/>
        </p:nvPicPr>
        <p:blipFill>
          <a:blip r:embed="rId11"/>
          <a:stretch>
            <a:fillRect/>
          </a:stretch>
        </p:blipFill>
        <p:spPr>
          <a:xfrm>
            <a:off x="9353550" y="1828800"/>
            <a:ext cx="152400" cy="152400"/>
          </a:xfrm>
          <a:prstGeom prst="rect">
            <a:avLst/>
          </a:prstGeom>
        </p:spPr>
      </p:pic>
      <p:pic>
        <p:nvPicPr>
          <p:cNvPr id="32" name="Image 30" descr="preencoded.png"/>
          <p:cNvPicPr>
            <a:picLocks noChangeAspect="1"/>
          </p:cNvPicPr>
          <p:nvPr/>
        </p:nvPicPr>
        <p:blipFill>
          <a:blip r:embed="rId11"/>
          <a:stretch>
            <a:fillRect/>
          </a:stretch>
        </p:blipFill>
        <p:spPr>
          <a:xfrm>
            <a:off x="9353550" y="2133600"/>
            <a:ext cx="152400" cy="152400"/>
          </a:xfrm>
          <a:prstGeom prst="rect">
            <a:avLst/>
          </a:prstGeom>
        </p:spPr>
      </p:pic>
      <p:pic>
        <p:nvPicPr>
          <p:cNvPr id="33" name="Image 31" descr="preencoded.png"/>
          <p:cNvPicPr>
            <a:picLocks noChangeAspect="1"/>
          </p:cNvPicPr>
          <p:nvPr/>
        </p:nvPicPr>
        <p:blipFill>
          <a:blip r:embed="rId24"/>
          <a:stretch>
            <a:fillRect/>
          </a:stretch>
        </p:blipFill>
        <p:spPr>
          <a:xfrm>
            <a:off x="9353550" y="3505200"/>
            <a:ext cx="1333500" cy="266700"/>
          </a:xfrm>
          <a:prstGeom prst="rect">
            <a:avLst/>
          </a:prstGeom>
        </p:spPr>
      </p:pic>
      <p:pic>
        <p:nvPicPr>
          <p:cNvPr id="34" name="Image 32" descr="preencoded.png"/>
          <p:cNvPicPr>
            <a:picLocks noChangeAspect="1"/>
          </p:cNvPicPr>
          <p:nvPr/>
        </p:nvPicPr>
        <p:blipFill>
          <a:blip r:embed="rId13"/>
          <a:stretch>
            <a:fillRect/>
          </a:stretch>
        </p:blipFill>
        <p:spPr>
          <a:xfrm>
            <a:off x="9467850" y="3571875"/>
            <a:ext cx="133350" cy="133350"/>
          </a:xfrm>
          <a:prstGeom prst="rect">
            <a:avLst/>
          </a:prstGeom>
        </p:spPr>
      </p:pic>
      <p:pic>
        <p:nvPicPr>
          <p:cNvPr id="35" name="Image 33" descr="preencoded.png"/>
          <p:cNvPicPr>
            <a:picLocks noChangeAspect="1"/>
          </p:cNvPicPr>
          <p:nvPr/>
        </p:nvPicPr>
        <p:blipFill>
          <a:blip r:embed="rId25"/>
          <a:stretch>
            <a:fillRect/>
          </a:stretch>
        </p:blipFill>
        <p:spPr>
          <a:xfrm>
            <a:off x="304800" y="4343400"/>
            <a:ext cx="11582400" cy="1219200"/>
          </a:xfrm>
          <a:prstGeom prst="rect">
            <a:avLst/>
          </a:prstGeom>
        </p:spPr>
      </p:pic>
      <p:pic>
        <p:nvPicPr>
          <p:cNvPr id="36" name="Image 34" descr="preencoded.png"/>
          <p:cNvPicPr>
            <a:picLocks noChangeAspect="1"/>
          </p:cNvPicPr>
          <p:nvPr/>
        </p:nvPicPr>
        <p:blipFill>
          <a:blip r:embed="rId26"/>
          <a:stretch>
            <a:fillRect/>
          </a:stretch>
        </p:blipFill>
        <p:spPr>
          <a:xfrm>
            <a:off x="495300" y="4572000"/>
            <a:ext cx="142875" cy="190500"/>
          </a:xfrm>
          <a:prstGeom prst="rect">
            <a:avLst/>
          </a:prstGeom>
        </p:spPr>
      </p:pic>
      <p:sp>
        <p:nvSpPr>
          <p:cNvPr id="37" name="Text 0"/>
          <p:cNvSpPr/>
          <p:nvPr/>
        </p:nvSpPr>
        <p:spPr>
          <a:xfrm>
            <a:off x="381000" y="152400"/>
            <a:ext cx="249174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초기 접근 모델</a:t>
            </a:r>
            <a:endParaRPr lang="en-US" sz="2700" dirty="0"/>
          </a:p>
        </p:txBody>
      </p:sp>
      <p:sp>
        <p:nvSpPr>
          <p:cNvPr id="38" name="Text 1"/>
          <p:cNvSpPr/>
          <p:nvPr/>
        </p:nvSpPr>
        <p:spPr>
          <a:xfrm>
            <a:off x="1066800" y="1257300"/>
            <a:ext cx="8001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LLaVA</a:t>
            </a:r>
            <a:endParaRPr lang="en-US" sz="1800" dirty="0"/>
          </a:p>
        </p:txBody>
      </p:sp>
      <p:sp>
        <p:nvSpPr>
          <p:cNvPr id="39" name="Text 2"/>
          <p:cNvSpPr/>
          <p:nvPr/>
        </p:nvSpPr>
        <p:spPr>
          <a:xfrm>
            <a:off x="723900" y="1790700"/>
            <a:ext cx="20231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적은 데이터로도 학습 가능</a:t>
            </a:r>
            <a:endParaRPr lang="en-US" sz="1200" dirty="0"/>
          </a:p>
        </p:txBody>
      </p:sp>
      <p:sp>
        <p:nvSpPr>
          <p:cNvPr id="40" name="Text 3"/>
          <p:cNvSpPr/>
          <p:nvPr/>
        </p:nvSpPr>
        <p:spPr>
          <a:xfrm>
            <a:off x="723900" y="2095500"/>
            <a:ext cx="21145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LLaVA-NeXT: 낮은 훈련 비용으로 높은 성능</a:t>
            </a:r>
            <a:endParaRPr lang="en-US" sz="1200" dirty="0"/>
          </a:p>
        </p:txBody>
      </p:sp>
      <p:sp>
        <p:nvSpPr>
          <p:cNvPr id="41" name="Text 4"/>
          <p:cNvSpPr/>
          <p:nvPr/>
        </p:nvSpPr>
        <p:spPr>
          <a:xfrm>
            <a:off x="495300" y="2933700"/>
            <a:ext cx="234315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테스트 모델:</a:t>
            </a:r>
            <a:endParaRPr lang="en-US" sz="1050" dirty="0"/>
          </a:p>
        </p:txBody>
      </p:sp>
      <p:sp>
        <p:nvSpPr>
          <p:cNvPr id="42" name="Text 5"/>
          <p:cNvSpPr/>
          <p:nvPr/>
        </p:nvSpPr>
        <p:spPr>
          <a:xfrm>
            <a:off x="495300" y="3162300"/>
            <a:ext cx="281178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liuhaotian/llava-v1.6-vicuna-7b</a:t>
            </a:r>
            <a:endParaRPr lang="en-US" sz="1200" dirty="0"/>
          </a:p>
        </p:txBody>
      </p:sp>
      <p:sp>
        <p:nvSpPr>
          <p:cNvPr id="43" name="Text 6"/>
          <p:cNvSpPr/>
          <p:nvPr/>
        </p:nvSpPr>
        <p:spPr>
          <a:xfrm>
            <a:off x="781050" y="3543300"/>
            <a:ext cx="19202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Noto Sans KR" pitchFamily="34" charset="0"/>
                <a:ea typeface="Noto Sans KR" pitchFamily="34" charset="-122"/>
                <a:cs typeface="Noto Sans KR" pitchFamily="34" charset="-120"/>
              </a:rPr>
              <a:t>라이브러리 문제로 실행 실패</a:t>
            </a:r>
            <a:endParaRPr lang="en-US" sz="1050" dirty="0"/>
          </a:p>
        </p:txBody>
      </p:sp>
      <p:sp>
        <p:nvSpPr>
          <p:cNvPr id="44" name="Text 7"/>
          <p:cNvSpPr/>
          <p:nvPr/>
        </p:nvSpPr>
        <p:spPr>
          <a:xfrm>
            <a:off x="4019550" y="1257300"/>
            <a:ext cx="8801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BLIP-2</a:t>
            </a:r>
            <a:endParaRPr lang="en-US" sz="1800" dirty="0"/>
          </a:p>
        </p:txBody>
      </p:sp>
      <p:sp>
        <p:nvSpPr>
          <p:cNvPr id="45" name="Text 8"/>
          <p:cNvSpPr/>
          <p:nvPr/>
        </p:nvSpPr>
        <p:spPr>
          <a:xfrm>
            <a:off x="3676650" y="1790700"/>
            <a:ext cx="21145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비전-텍스트 멀티모달 상호작용에 특화</a:t>
            </a:r>
            <a:endParaRPr lang="en-US" sz="1200" dirty="0"/>
          </a:p>
        </p:txBody>
      </p:sp>
      <p:sp>
        <p:nvSpPr>
          <p:cNvPr id="46" name="Text 9"/>
          <p:cNvSpPr/>
          <p:nvPr/>
        </p:nvSpPr>
        <p:spPr>
          <a:xfrm>
            <a:off x="3676650" y="2324100"/>
            <a:ext cx="21145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Transformer 기반의 강력한 인코더-디코더 구조</a:t>
            </a:r>
            <a:endParaRPr lang="en-US" sz="1200" dirty="0"/>
          </a:p>
        </p:txBody>
      </p:sp>
      <p:sp>
        <p:nvSpPr>
          <p:cNvPr id="47" name="Text 10"/>
          <p:cNvSpPr/>
          <p:nvPr/>
        </p:nvSpPr>
        <p:spPr>
          <a:xfrm>
            <a:off x="3448050" y="2933700"/>
            <a:ext cx="234315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특징:</a:t>
            </a:r>
            <a:endParaRPr lang="en-US" sz="1050" dirty="0"/>
          </a:p>
        </p:txBody>
      </p:sp>
      <p:sp>
        <p:nvSpPr>
          <p:cNvPr id="48" name="Text 11"/>
          <p:cNvSpPr/>
          <p:nvPr/>
        </p:nvSpPr>
        <p:spPr>
          <a:xfrm>
            <a:off x="3448050" y="3162300"/>
            <a:ext cx="281178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최신 VQA 모델의 핵심 구조로 간주</a:t>
            </a:r>
            <a:endParaRPr lang="en-US" sz="1200" dirty="0"/>
          </a:p>
        </p:txBody>
      </p:sp>
      <p:sp>
        <p:nvSpPr>
          <p:cNvPr id="49" name="Text 12"/>
          <p:cNvSpPr/>
          <p:nvPr/>
        </p:nvSpPr>
        <p:spPr>
          <a:xfrm>
            <a:off x="3733800" y="3543300"/>
            <a:ext cx="147447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Noto Sans KR" pitchFamily="34" charset="0"/>
                <a:ea typeface="Noto Sans KR" pitchFamily="34" charset="-122"/>
                <a:cs typeface="Noto Sans KR" pitchFamily="34" charset="-120"/>
              </a:rPr>
              <a:t>초기 모델 비교에 포함</a:t>
            </a:r>
            <a:endParaRPr lang="en-US" sz="1050" dirty="0"/>
          </a:p>
        </p:txBody>
      </p:sp>
      <p:sp>
        <p:nvSpPr>
          <p:cNvPr id="50" name="Text 13"/>
          <p:cNvSpPr/>
          <p:nvPr/>
        </p:nvSpPr>
        <p:spPr>
          <a:xfrm>
            <a:off x="6972300" y="1257300"/>
            <a:ext cx="19545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OpenFlamingo</a:t>
            </a:r>
            <a:endParaRPr lang="en-US" sz="1800" dirty="0"/>
          </a:p>
        </p:txBody>
      </p:sp>
      <p:sp>
        <p:nvSpPr>
          <p:cNvPr id="51" name="Text 14"/>
          <p:cNvSpPr/>
          <p:nvPr/>
        </p:nvSpPr>
        <p:spPr>
          <a:xfrm>
            <a:off x="6629400" y="1790700"/>
            <a:ext cx="25374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Flamingo 모델의 핵심 특징 구현</a:t>
            </a:r>
            <a:endParaRPr lang="en-US" sz="1200" dirty="0"/>
          </a:p>
        </p:txBody>
      </p:sp>
      <p:sp>
        <p:nvSpPr>
          <p:cNvPr id="52" name="Text 15"/>
          <p:cNvSpPr/>
          <p:nvPr/>
        </p:nvSpPr>
        <p:spPr>
          <a:xfrm>
            <a:off x="6629400" y="2095500"/>
            <a:ext cx="21145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소수의 예시(few-shot)만으로도 빠르게 적응</a:t>
            </a:r>
            <a:endParaRPr lang="en-US" sz="1200" dirty="0"/>
          </a:p>
        </p:txBody>
      </p:sp>
      <p:sp>
        <p:nvSpPr>
          <p:cNvPr id="53" name="Text 16"/>
          <p:cNvSpPr/>
          <p:nvPr/>
        </p:nvSpPr>
        <p:spPr>
          <a:xfrm>
            <a:off x="6400800" y="2705100"/>
            <a:ext cx="234315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테스트 모델:</a:t>
            </a:r>
            <a:endParaRPr lang="en-US" sz="1050" dirty="0"/>
          </a:p>
        </p:txBody>
      </p:sp>
      <p:sp>
        <p:nvSpPr>
          <p:cNvPr id="54" name="Text 17"/>
          <p:cNvSpPr/>
          <p:nvPr/>
        </p:nvSpPr>
        <p:spPr>
          <a:xfrm>
            <a:off x="6400800" y="2933700"/>
            <a:ext cx="23431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openflamingo/OpenFlamingo-3B-vitl-mpt1b</a:t>
            </a:r>
            <a:endParaRPr lang="en-US" sz="1200" dirty="0"/>
          </a:p>
        </p:txBody>
      </p:sp>
      <p:sp>
        <p:nvSpPr>
          <p:cNvPr id="55" name="Text 18"/>
          <p:cNvSpPr/>
          <p:nvPr/>
        </p:nvSpPr>
        <p:spPr>
          <a:xfrm>
            <a:off x="6686550" y="3543300"/>
            <a:ext cx="113157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Noto Sans KR" pitchFamily="34" charset="0"/>
                <a:ea typeface="Noto Sans KR" pitchFamily="34" charset="-122"/>
                <a:cs typeface="Noto Sans KR" pitchFamily="34" charset="-120"/>
              </a:rPr>
              <a:t>이미지 로딩 오류</a:t>
            </a:r>
            <a:endParaRPr lang="en-US" sz="1050" dirty="0"/>
          </a:p>
        </p:txBody>
      </p:sp>
      <p:sp>
        <p:nvSpPr>
          <p:cNvPr id="56" name="Text 19"/>
          <p:cNvSpPr/>
          <p:nvPr/>
        </p:nvSpPr>
        <p:spPr>
          <a:xfrm>
            <a:off x="9925050" y="1257300"/>
            <a:ext cx="777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Qwen</a:t>
            </a:r>
            <a:endParaRPr lang="en-US" sz="1800" dirty="0"/>
          </a:p>
        </p:txBody>
      </p:sp>
      <p:sp>
        <p:nvSpPr>
          <p:cNvPr id="57" name="Text 20"/>
          <p:cNvSpPr/>
          <p:nvPr/>
        </p:nvSpPr>
        <p:spPr>
          <a:xfrm>
            <a:off x="9582150" y="1790700"/>
            <a:ext cx="24803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Qwen3: 3D 공간 추론 능력 개선</a:t>
            </a:r>
            <a:endParaRPr lang="en-US" sz="1200" dirty="0"/>
          </a:p>
        </p:txBody>
      </p:sp>
      <p:sp>
        <p:nvSpPr>
          <p:cNvPr id="58" name="Text 21"/>
          <p:cNvSpPr/>
          <p:nvPr/>
        </p:nvSpPr>
        <p:spPr>
          <a:xfrm>
            <a:off x="9582150" y="2095500"/>
            <a:ext cx="25260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OCR 능력 및 사물 인식 능력 향상</a:t>
            </a:r>
            <a:endParaRPr lang="en-US" sz="1200" dirty="0"/>
          </a:p>
        </p:txBody>
      </p:sp>
      <p:sp>
        <p:nvSpPr>
          <p:cNvPr id="59" name="Text 22"/>
          <p:cNvSpPr/>
          <p:nvPr/>
        </p:nvSpPr>
        <p:spPr>
          <a:xfrm>
            <a:off x="9353550" y="2667000"/>
            <a:ext cx="2343150" cy="190500"/>
          </a:xfrm>
          <a:prstGeom prst="rect">
            <a:avLst/>
          </a:prstGeom>
          <a:noFill/>
          <a:ln/>
        </p:spPr>
        <p:txBody>
          <a:bodyPr vert="horz" wrap="square" lIns="0" tIns="0" rIns="0" bIns="0" rtlCol="0" anchor="t"/>
          <a:lstStyle/>
          <a:p>
            <a:pPr marL="0" indent="0">
              <a:lnSpc>
                <a:spcPts val="1500"/>
              </a:lnSpc>
              <a:buNone/>
            </a:pPr>
            <a:r>
              <a:rPr lang="en-US" sz="1050" b="1" dirty="0">
                <a:solidFill>
                  <a:srgbClr val="333333"/>
                </a:solidFill>
                <a:latin typeface="Noto Sans KR" pitchFamily="34" charset="0"/>
                <a:ea typeface="Noto Sans KR" pitchFamily="34" charset="-122"/>
                <a:cs typeface="Noto Sans KR" pitchFamily="34" charset="-120"/>
              </a:rPr>
              <a:t>테스트 모델:</a:t>
            </a:r>
            <a:endParaRPr lang="en-US" sz="1050" dirty="0"/>
          </a:p>
        </p:txBody>
      </p:sp>
      <p:sp>
        <p:nvSpPr>
          <p:cNvPr id="60" name="Text 23"/>
          <p:cNvSpPr/>
          <p:nvPr/>
        </p:nvSpPr>
        <p:spPr>
          <a:xfrm>
            <a:off x="9353550" y="2895600"/>
            <a:ext cx="281178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Qwen/Qwen3-VL-8B-Instruct</a:t>
            </a:r>
            <a:endParaRPr lang="en-US" sz="1200" dirty="0"/>
          </a:p>
        </p:txBody>
      </p:sp>
      <p:sp>
        <p:nvSpPr>
          <p:cNvPr id="61" name="Text 24"/>
          <p:cNvSpPr/>
          <p:nvPr/>
        </p:nvSpPr>
        <p:spPr>
          <a:xfrm>
            <a:off x="9353550" y="3162300"/>
            <a:ext cx="281178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Noto Sans KR" pitchFamily="34" charset="0"/>
                <a:ea typeface="Noto Sans KR" pitchFamily="34" charset="-122"/>
                <a:cs typeface="Noto Sans KR" pitchFamily="34" charset="-120"/>
              </a:rPr>
              <a:t>Qwen/Qwen3-VL-2B-Instruct</a:t>
            </a:r>
            <a:endParaRPr lang="en-US" sz="1200" dirty="0"/>
          </a:p>
        </p:txBody>
      </p:sp>
      <p:sp>
        <p:nvSpPr>
          <p:cNvPr id="62" name="Text 25"/>
          <p:cNvSpPr/>
          <p:nvPr/>
        </p:nvSpPr>
        <p:spPr>
          <a:xfrm>
            <a:off x="9639300" y="3543300"/>
            <a:ext cx="11201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Noto Sans KR" pitchFamily="34" charset="0"/>
                <a:ea typeface="Noto Sans KR" pitchFamily="34" charset="-122"/>
                <a:cs typeface="Noto Sans KR" pitchFamily="34" charset="-120"/>
              </a:rPr>
              <a:t>32B 메모리 초과</a:t>
            </a:r>
            <a:endParaRPr lang="en-US" sz="1050" dirty="0"/>
          </a:p>
        </p:txBody>
      </p:sp>
      <p:sp>
        <p:nvSpPr>
          <p:cNvPr id="63" name="Text 26"/>
          <p:cNvSpPr/>
          <p:nvPr/>
        </p:nvSpPr>
        <p:spPr>
          <a:xfrm>
            <a:off x="714375" y="4533900"/>
            <a:ext cx="11201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모델 비교 요약</a:t>
            </a:r>
            <a:endParaRPr lang="en-US" sz="1500" dirty="0"/>
          </a:p>
        </p:txBody>
      </p:sp>
      <p:sp>
        <p:nvSpPr>
          <p:cNvPr id="64" name="Text 27"/>
          <p:cNvSpPr/>
          <p:nvPr/>
        </p:nvSpPr>
        <p:spPr>
          <a:xfrm>
            <a:off x="495300" y="4914900"/>
            <a:ext cx="112014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다양한 VQA 모델들을 실험한 결과, </a:t>
            </a:r>
            <a:r>
              <a:rPr lang="en-US" sz="1200" b="1" dirty="0">
                <a:solidFill>
                  <a:srgbClr val="9333EA"/>
                </a:solidFill>
                <a:latin typeface="Noto Sans KR" pitchFamily="34" charset="0"/>
                <a:ea typeface="Noto Sans KR" pitchFamily="34" charset="-122"/>
                <a:cs typeface="Noto Sans KR" pitchFamily="34" charset="-120"/>
              </a:rPr>
              <a:t>Qwen3-VL-8B-Instruct</a:t>
            </a:r>
            <a:r>
              <a:rPr lang="en-US" sz="1200" dirty="0">
                <a:solidFill>
                  <a:srgbClr val="374151"/>
                </a:solidFill>
                <a:latin typeface="Noto Sans KR" pitchFamily="34" charset="0"/>
                <a:ea typeface="Noto Sans KR" pitchFamily="34" charset="-122"/>
                <a:cs typeface="Noto Sans KR" pitchFamily="34" charset="-120"/>
              </a:rPr>
              <a:t> 모델이 최종적으로 사용되었습니다. 번역 모델과의 조합을 통해 높은 성능을 보였고, 메모리 사용량에 비해 적절한 성능을 제공했습니다.</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238125" y="1162050"/>
            <a:ext cx="19050" cy="4562475"/>
          </a:xfrm>
          <a:prstGeom prst="rect">
            <a:avLst/>
          </a:prstGeom>
        </p:spPr>
      </p:pic>
      <p:pic>
        <p:nvPicPr>
          <p:cNvPr id="8" name="Image 6" descr="preencoded.png"/>
          <p:cNvPicPr>
            <a:picLocks noChangeAspect="1"/>
          </p:cNvPicPr>
          <p:nvPr/>
        </p:nvPicPr>
        <p:blipFill>
          <a:blip r:embed="rId9"/>
          <a:stretch>
            <a:fillRect/>
          </a:stretch>
        </p:blipFill>
        <p:spPr>
          <a:xfrm>
            <a:off x="381000" y="9906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523875" y="1095375"/>
            <a:ext cx="190500" cy="266700"/>
          </a:xfrm>
          <a:prstGeom prst="rect">
            <a:avLst/>
          </a:prstGeom>
        </p:spPr>
      </p:pic>
      <p:pic>
        <p:nvPicPr>
          <p:cNvPr id="10" name="Image 8" descr="preencoded.png"/>
          <p:cNvPicPr>
            <a:picLocks noChangeAspect="1"/>
          </p:cNvPicPr>
          <p:nvPr/>
        </p:nvPicPr>
        <p:blipFill>
          <a:blip r:embed="rId11"/>
          <a:stretch>
            <a:fillRect/>
          </a:stretch>
        </p:blipFill>
        <p:spPr>
          <a:xfrm>
            <a:off x="1085850" y="990600"/>
            <a:ext cx="10877550" cy="876300"/>
          </a:xfrm>
          <a:prstGeom prst="rect">
            <a:avLst/>
          </a:prstGeom>
        </p:spPr>
      </p:pic>
      <p:pic>
        <p:nvPicPr>
          <p:cNvPr id="11" name="Image 9" descr="preencoded.png"/>
          <p:cNvPicPr>
            <a:picLocks noChangeAspect="1"/>
          </p:cNvPicPr>
          <p:nvPr/>
        </p:nvPicPr>
        <p:blipFill>
          <a:blip r:embed="rId12"/>
          <a:stretch>
            <a:fillRect/>
          </a:stretch>
        </p:blipFill>
        <p:spPr>
          <a:xfrm>
            <a:off x="1238250" y="1190625"/>
            <a:ext cx="190500" cy="190500"/>
          </a:xfrm>
          <a:prstGeom prst="rect">
            <a:avLst/>
          </a:prstGeom>
        </p:spPr>
      </p:pic>
      <p:pic>
        <p:nvPicPr>
          <p:cNvPr id="12" name="Image 10" descr="preencoded.png"/>
          <p:cNvPicPr>
            <a:picLocks noChangeAspect="1"/>
          </p:cNvPicPr>
          <p:nvPr/>
        </p:nvPicPr>
        <p:blipFill>
          <a:blip r:embed="rId13"/>
          <a:stretch>
            <a:fillRect/>
          </a:stretch>
        </p:blipFill>
        <p:spPr>
          <a:xfrm>
            <a:off x="381000" y="2095500"/>
            <a:ext cx="476250" cy="476250"/>
          </a:xfrm>
          <a:prstGeom prst="rect">
            <a:avLst/>
          </a:prstGeom>
        </p:spPr>
      </p:pic>
      <p:pic>
        <p:nvPicPr>
          <p:cNvPr id="13" name="Image 11" descr="preencoded.png"/>
          <p:cNvPicPr>
            <a:picLocks noChangeAspect="1"/>
          </p:cNvPicPr>
          <p:nvPr/>
        </p:nvPicPr>
        <p:blipFill>
          <a:blip r:embed="rId14"/>
          <a:stretch>
            <a:fillRect/>
          </a:stretch>
        </p:blipFill>
        <p:spPr>
          <a:xfrm>
            <a:off x="523875" y="2200275"/>
            <a:ext cx="190500" cy="266700"/>
          </a:xfrm>
          <a:prstGeom prst="rect">
            <a:avLst/>
          </a:prstGeom>
        </p:spPr>
      </p:pic>
      <p:pic>
        <p:nvPicPr>
          <p:cNvPr id="14" name="Image 12" descr="preencoded.png"/>
          <p:cNvPicPr>
            <a:picLocks noChangeAspect="1"/>
          </p:cNvPicPr>
          <p:nvPr/>
        </p:nvPicPr>
        <p:blipFill>
          <a:blip r:embed="rId15"/>
          <a:stretch>
            <a:fillRect/>
          </a:stretch>
        </p:blipFill>
        <p:spPr>
          <a:xfrm>
            <a:off x="1085850" y="2095500"/>
            <a:ext cx="10877550" cy="1133475"/>
          </a:xfrm>
          <a:prstGeom prst="rect">
            <a:avLst/>
          </a:prstGeom>
        </p:spPr>
      </p:pic>
      <p:pic>
        <p:nvPicPr>
          <p:cNvPr id="15" name="Image 13" descr="preencoded.png"/>
          <p:cNvPicPr>
            <a:picLocks noChangeAspect="1"/>
          </p:cNvPicPr>
          <p:nvPr/>
        </p:nvPicPr>
        <p:blipFill>
          <a:blip r:embed="rId16"/>
          <a:stretch>
            <a:fillRect/>
          </a:stretch>
        </p:blipFill>
        <p:spPr>
          <a:xfrm>
            <a:off x="1238250" y="2295525"/>
            <a:ext cx="190500" cy="190500"/>
          </a:xfrm>
          <a:prstGeom prst="rect">
            <a:avLst/>
          </a:prstGeom>
        </p:spPr>
      </p:pic>
      <p:pic>
        <p:nvPicPr>
          <p:cNvPr id="16" name="Image 14" descr="preencoded.png"/>
          <p:cNvPicPr>
            <a:picLocks noChangeAspect="1"/>
          </p:cNvPicPr>
          <p:nvPr/>
        </p:nvPicPr>
        <p:blipFill>
          <a:blip r:embed="rId17"/>
          <a:stretch>
            <a:fillRect/>
          </a:stretch>
        </p:blipFill>
        <p:spPr>
          <a:xfrm>
            <a:off x="381000" y="3457575"/>
            <a:ext cx="476250" cy="476250"/>
          </a:xfrm>
          <a:prstGeom prst="rect">
            <a:avLst/>
          </a:prstGeom>
        </p:spPr>
      </p:pic>
      <p:pic>
        <p:nvPicPr>
          <p:cNvPr id="17" name="Image 15" descr="preencoded.png"/>
          <p:cNvPicPr>
            <a:picLocks noChangeAspect="1"/>
          </p:cNvPicPr>
          <p:nvPr/>
        </p:nvPicPr>
        <p:blipFill>
          <a:blip r:embed="rId18"/>
          <a:stretch>
            <a:fillRect/>
          </a:stretch>
        </p:blipFill>
        <p:spPr>
          <a:xfrm>
            <a:off x="509588" y="3562350"/>
            <a:ext cx="219075" cy="266700"/>
          </a:xfrm>
          <a:prstGeom prst="rect">
            <a:avLst/>
          </a:prstGeom>
        </p:spPr>
      </p:pic>
      <p:pic>
        <p:nvPicPr>
          <p:cNvPr id="18" name="Image 16" descr="preencoded.png"/>
          <p:cNvPicPr>
            <a:picLocks noChangeAspect="1"/>
          </p:cNvPicPr>
          <p:nvPr/>
        </p:nvPicPr>
        <p:blipFill>
          <a:blip r:embed="rId19"/>
          <a:stretch>
            <a:fillRect/>
          </a:stretch>
        </p:blipFill>
        <p:spPr>
          <a:xfrm>
            <a:off x="1085850" y="3457575"/>
            <a:ext cx="10877550" cy="1104900"/>
          </a:xfrm>
          <a:prstGeom prst="rect">
            <a:avLst/>
          </a:prstGeom>
        </p:spPr>
      </p:pic>
      <p:pic>
        <p:nvPicPr>
          <p:cNvPr id="19" name="Image 17" descr="preencoded.png"/>
          <p:cNvPicPr>
            <a:picLocks noChangeAspect="1"/>
          </p:cNvPicPr>
          <p:nvPr/>
        </p:nvPicPr>
        <p:blipFill>
          <a:blip r:embed="rId20"/>
          <a:stretch>
            <a:fillRect/>
          </a:stretch>
        </p:blipFill>
        <p:spPr>
          <a:xfrm>
            <a:off x="1238250" y="3657600"/>
            <a:ext cx="190500" cy="190500"/>
          </a:xfrm>
          <a:prstGeom prst="rect">
            <a:avLst/>
          </a:prstGeom>
        </p:spPr>
      </p:pic>
      <p:pic>
        <p:nvPicPr>
          <p:cNvPr id="20" name="Image 18" descr="preencoded.png"/>
          <p:cNvPicPr>
            <a:picLocks noChangeAspect="1"/>
          </p:cNvPicPr>
          <p:nvPr/>
        </p:nvPicPr>
        <p:blipFill>
          <a:blip r:embed="rId21"/>
          <a:stretch>
            <a:fillRect/>
          </a:stretch>
        </p:blipFill>
        <p:spPr>
          <a:xfrm>
            <a:off x="381000" y="4791075"/>
            <a:ext cx="476250" cy="476250"/>
          </a:xfrm>
          <a:prstGeom prst="rect">
            <a:avLst/>
          </a:prstGeom>
        </p:spPr>
      </p:pic>
      <p:pic>
        <p:nvPicPr>
          <p:cNvPr id="21" name="Image 19" descr="preencoded.png"/>
          <p:cNvPicPr>
            <a:picLocks noChangeAspect="1"/>
          </p:cNvPicPr>
          <p:nvPr/>
        </p:nvPicPr>
        <p:blipFill>
          <a:blip r:embed="rId22"/>
          <a:stretch>
            <a:fillRect/>
          </a:stretch>
        </p:blipFill>
        <p:spPr>
          <a:xfrm>
            <a:off x="523875" y="4895850"/>
            <a:ext cx="190500" cy="266700"/>
          </a:xfrm>
          <a:prstGeom prst="rect">
            <a:avLst/>
          </a:prstGeom>
        </p:spPr>
      </p:pic>
      <p:pic>
        <p:nvPicPr>
          <p:cNvPr id="22" name="Image 20" descr="preencoded.png"/>
          <p:cNvPicPr>
            <a:picLocks noChangeAspect="1"/>
          </p:cNvPicPr>
          <p:nvPr/>
        </p:nvPicPr>
        <p:blipFill>
          <a:blip r:embed="rId23"/>
          <a:stretch>
            <a:fillRect/>
          </a:stretch>
        </p:blipFill>
        <p:spPr>
          <a:xfrm>
            <a:off x="1085850" y="4791075"/>
            <a:ext cx="10877550" cy="1104900"/>
          </a:xfrm>
          <a:prstGeom prst="rect">
            <a:avLst/>
          </a:prstGeom>
        </p:spPr>
      </p:pic>
      <p:pic>
        <p:nvPicPr>
          <p:cNvPr id="23" name="Image 21" descr="preencoded.png"/>
          <p:cNvPicPr>
            <a:picLocks noChangeAspect="1"/>
          </p:cNvPicPr>
          <p:nvPr/>
        </p:nvPicPr>
        <p:blipFill>
          <a:blip r:embed="rId24"/>
          <a:stretch>
            <a:fillRect/>
          </a:stretch>
        </p:blipFill>
        <p:spPr>
          <a:xfrm>
            <a:off x="1238250" y="4991100"/>
            <a:ext cx="142875" cy="190500"/>
          </a:xfrm>
          <a:prstGeom prst="rect">
            <a:avLst/>
          </a:prstGeom>
        </p:spPr>
      </p:pic>
      <p:sp>
        <p:nvSpPr>
          <p:cNvPr id="24" name="Text 0"/>
          <p:cNvSpPr/>
          <p:nvPr/>
        </p:nvSpPr>
        <p:spPr>
          <a:xfrm>
            <a:off x="381000" y="152400"/>
            <a:ext cx="16230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실패 기록</a:t>
            </a:r>
            <a:endParaRPr lang="en-US" sz="2700" dirty="0"/>
          </a:p>
        </p:txBody>
      </p:sp>
      <p:sp>
        <p:nvSpPr>
          <p:cNvPr id="25" name="Text 1"/>
          <p:cNvSpPr/>
          <p:nvPr/>
        </p:nvSpPr>
        <p:spPr>
          <a:xfrm>
            <a:off x="1504950" y="1143000"/>
            <a:ext cx="10572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DC2626"/>
                </a:solidFill>
                <a:latin typeface="Noto Sans KR" pitchFamily="34" charset="0"/>
                <a:ea typeface="Noto Sans KR" pitchFamily="34" charset="-122"/>
                <a:cs typeface="Noto Sans KR" pitchFamily="34" charset="-120"/>
              </a:rPr>
              <a:t>LLaVA 사용 실패</a:t>
            </a:r>
            <a:endParaRPr lang="en-US" sz="1500" dirty="0"/>
          </a:p>
        </p:txBody>
      </p:sp>
      <p:sp>
        <p:nvSpPr>
          <p:cNvPr id="26" name="Text 2"/>
          <p:cNvSpPr/>
          <p:nvPr/>
        </p:nvSpPr>
        <p:spPr>
          <a:xfrm>
            <a:off x="1238250" y="1485900"/>
            <a:ext cx="11101388" cy="200025"/>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특정 라이브러리 문제로 인해 실행에 실패했습니다. 모델 로딩 과정에서 호환성 문제가 발생하여 추가적인 디버깅이 필요했습니다.</a:t>
            </a:r>
            <a:endParaRPr lang="en-US" sz="1200" dirty="0"/>
          </a:p>
        </p:txBody>
      </p:sp>
      <p:sp>
        <p:nvSpPr>
          <p:cNvPr id="27" name="Text 3"/>
          <p:cNvSpPr/>
          <p:nvPr/>
        </p:nvSpPr>
        <p:spPr>
          <a:xfrm>
            <a:off x="1504950" y="2247900"/>
            <a:ext cx="10572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CA8A04"/>
                </a:solidFill>
                <a:latin typeface="Noto Sans KR" pitchFamily="34" charset="0"/>
                <a:ea typeface="Noto Sans KR" pitchFamily="34" charset="-122"/>
                <a:cs typeface="Noto Sans KR" pitchFamily="34" charset="-120"/>
              </a:rPr>
              <a:t>OpenFlamingo 이미지 로딩 오류</a:t>
            </a:r>
            <a:endParaRPr lang="en-US" sz="1500" dirty="0"/>
          </a:p>
        </p:txBody>
      </p:sp>
      <p:sp>
        <p:nvSpPr>
          <p:cNvPr id="28" name="Text 4"/>
          <p:cNvSpPr/>
          <p:nvPr/>
        </p:nvSpPr>
        <p:spPr>
          <a:xfrm>
            <a:off x="1238250" y="2590800"/>
            <a:ext cx="10572750" cy="485775"/>
          </a:xfrm>
          <a:prstGeom prst="rect">
            <a:avLst/>
          </a:prstGeom>
          <a:noFill/>
          <a:ln/>
        </p:spPr>
        <p:txBody>
          <a:bodyPr vert="horz" wrap="square" lIns="0" tIns="0" rIns="0" bIns="0" rtlCol="0" anchor="t"/>
          <a:lstStyle/>
          <a:p>
            <a:pPr marL="0" indent="0">
              <a:lnSpc>
                <a:spcPts val="1800"/>
              </a:lnSpc>
              <a:buNone/>
            </a:pPr>
            <a:r>
              <a:rPr lang="en-US" sz="1200" dirty="0">
                <a:solidFill>
                  <a:srgbClr val="EF4444"/>
                </a:solidFill>
                <a:latin typeface="ui-monospace" pitchFamily="34" charset="0"/>
                <a:ea typeface="ui-monospace" pitchFamily="34" charset="-122"/>
                <a:cs typeface="ui-monospace" pitchFamily="34" charset="-120"/>
              </a:rPr>
              <a:t>Warning: Image not found at train/train_2284.jpg. Using blank image.</a:t>
            </a:r>
            <a:r>
              <a:rPr lang="en-US" sz="1200" dirty="0">
                <a:solidFill>
                  <a:srgbClr val="374151"/>
                </a:solidFill>
                <a:latin typeface="Noto Sans KR" pitchFamily="34" charset="0"/>
                <a:ea typeface="Noto Sans KR" pitchFamily="34" charset="-122"/>
                <a:cs typeface="Noto Sans KR" pitchFamily="34" charset="-120"/>
              </a:rPr>
              <a:t> 압축 해제 도중 세션이 종료되어 </a:t>
            </a:r>
            <a:r>
              <a:rPr lang="en-US" sz="1200" dirty="0" err="1">
                <a:solidFill>
                  <a:srgbClr val="374151"/>
                </a:solidFill>
                <a:latin typeface="Noto Sans KR" pitchFamily="34" charset="0"/>
                <a:ea typeface="Noto Sans KR" pitchFamily="34" charset="-122"/>
                <a:cs typeface="Noto Sans KR" pitchFamily="34" charset="-120"/>
              </a:rPr>
              <a:t>이미지가</a:t>
            </a:r>
            <a:r>
              <a:rPr lang="en-US" sz="1200" dirty="0">
                <a:solidFill>
                  <a:srgbClr val="374151"/>
                </a:solidFill>
                <a:latin typeface="Noto Sans KR" pitchFamily="34" charset="0"/>
                <a:ea typeface="Noto Sans KR" pitchFamily="34" charset="-122"/>
                <a:cs typeface="Noto Sans KR" pitchFamily="34" charset="-120"/>
              </a:rPr>
              <a:t> </a:t>
            </a:r>
            <a:r>
              <a:rPr lang="en-US" sz="1200" dirty="0" err="1">
                <a:solidFill>
                  <a:srgbClr val="374151"/>
                </a:solidFill>
                <a:latin typeface="Noto Sans KR" pitchFamily="34" charset="0"/>
                <a:ea typeface="Noto Sans KR" pitchFamily="34" charset="-122"/>
                <a:cs typeface="Noto Sans KR" pitchFamily="34" charset="-120"/>
              </a:rPr>
              <a:t>누락되었습니다</a:t>
            </a:r>
            <a:r>
              <a:rPr lang="en-US" sz="1200" dirty="0">
                <a:solidFill>
                  <a:srgbClr val="374151"/>
                </a:solidFill>
                <a:latin typeface="Noto Sans KR" pitchFamily="34" charset="0"/>
                <a:ea typeface="Noto Sans KR" pitchFamily="34" charset="-122"/>
                <a:cs typeface="Noto Sans KR" pitchFamily="34" charset="-120"/>
              </a:rPr>
              <a:t>. 데이터셋의 일부가 손실되면서 모델 학습에 영향을 미쳤습니다.</a:t>
            </a:r>
            <a:endParaRPr lang="en-US" sz="1200" dirty="0"/>
          </a:p>
        </p:txBody>
      </p:sp>
      <p:sp>
        <p:nvSpPr>
          <p:cNvPr id="29" name="Text 5"/>
          <p:cNvSpPr/>
          <p:nvPr/>
        </p:nvSpPr>
        <p:spPr>
          <a:xfrm>
            <a:off x="1504950" y="3609975"/>
            <a:ext cx="10572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7E22CE"/>
                </a:solidFill>
                <a:latin typeface="Noto Sans KR" pitchFamily="34" charset="0"/>
                <a:ea typeface="Noto Sans KR" pitchFamily="34" charset="-122"/>
                <a:cs typeface="Noto Sans KR" pitchFamily="34" charset="-120"/>
              </a:rPr>
              <a:t>Qwen3 32B 메모리 초과</a:t>
            </a:r>
            <a:endParaRPr lang="en-US" sz="1500" dirty="0"/>
          </a:p>
        </p:txBody>
      </p:sp>
      <p:sp>
        <p:nvSpPr>
          <p:cNvPr id="30" name="Text 6"/>
          <p:cNvSpPr/>
          <p:nvPr/>
        </p:nvSpPr>
        <p:spPr>
          <a:xfrm>
            <a:off x="1238250" y="3952875"/>
            <a:ext cx="105727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Qwen3-VL-30B-A3B-Instruct 모델 사용 시 VRAM 부족으로 인해 메모리 초과 오류가 발생했습니다. 더 큰 모델을 사용할 경우 더 높은 사양의 GPU가 필요함을 알게 되었습니다.</a:t>
            </a:r>
            <a:endParaRPr lang="en-US" sz="1200" dirty="0"/>
          </a:p>
        </p:txBody>
      </p:sp>
      <p:sp>
        <p:nvSpPr>
          <p:cNvPr id="31" name="Text 7"/>
          <p:cNvSpPr/>
          <p:nvPr/>
        </p:nvSpPr>
        <p:spPr>
          <a:xfrm>
            <a:off x="1457325" y="4943475"/>
            <a:ext cx="10572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2563EB"/>
                </a:solidFill>
                <a:latin typeface="Noto Sans KR" pitchFamily="34" charset="0"/>
                <a:ea typeface="Noto Sans KR" pitchFamily="34" charset="-122"/>
                <a:cs typeface="Noto Sans KR" pitchFamily="34" charset="-120"/>
              </a:rPr>
              <a:t>Colab 런타임 제한 시간</a:t>
            </a:r>
            <a:endParaRPr lang="en-US" sz="1500" dirty="0"/>
          </a:p>
        </p:txBody>
      </p:sp>
      <p:sp>
        <p:nvSpPr>
          <p:cNvPr id="32" name="Text 8"/>
          <p:cNvSpPr/>
          <p:nvPr/>
        </p:nvSpPr>
        <p:spPr>
          <a:xfrm>
            <a:off x="1238250" y="5286375"/>
            <a:ext cx="105727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Noto Sans KR" pitchFamily="34" charset="0"/>
                <a:ea typeface="Noto Sans KR" pitchFamily="34" charset="-122"/>
                <a:cs typeface="Noto Sans KR" pitchFamily="34" charset="-120"/>
              </a:rPr>
              <a:t>Colab 환경의 T4 GPU와 같은 제한된 자원에서는 런타임 오류 또는 GPU 연결 종료 현상이 발생했습니다. 코드에 가중치 중간 저장 기능을 추가했지만, 저장 주기가 길어 중간에 런타임이 종료되는 문제가 발생하여 2400개에서 400개 학습마다 저장되도록 변경했습니다.</a:t>
            </a:r>
            <a:endParaRPr lang="en-US" sz="1200" dirty="0"/>
          </a:p>
        </p:txBody>
      </p:sp>
      <p:sp>
        <p:nvSpPr>
          <p:cNvPr id="33" name="Text 9"/>
          <p:cNvSpPr/>
          <p:nvPr/>
        </p:nvSpPr>
        <p:spPr>
          <a:xfrm>
            <a:off x="5867400" y="6515100"/>
            <a:ext cx="7223760" cy="1905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Noto Sans KR" pitchFamily="34" charset="0"/>
                <a:ea typeface="Noto Sans KR" pitchFamily="34" charset="-122"/>
                <a:cs typeface="Noto Sans KR" pitchFamily="34" charset="-120"/>
              </a:rPr>
              <a:t>These technical challenges provided valuable learning experiences for improving our approach.</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990600"/>
            <a:ext cx="6661100" cy="1714500"/>
          </a:xfrm>
          <a:prstGeom prst="rect">
            <a:avLst/>
          </a:prstGeom>
        </p:spPr>
      </p:pic>
      <p:pic>
        <p:nvPicPr>
          <p:cNvPr id="8" name="Image 6" descr="preencoded.png"/>
          <p:cNvPicPr>
            <a:picLocks noChangeAspect="1"/>
          </p:cNvPicPr>
          <p:nvPr/>
        </p:nvPicPr>
        <p:blipFill>
          <a:blip r:embed="rId9"/>
          <a:stretch>
            <a:fillRect/>
          </a:stretch>
        </p:blipFill>
        <p:spPr>
          <a:xfrm>
            <a:off x="495300" y="11811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38175" y="1285875"/>
            <a:ext cx="190500" cy="266700"/>
          </a:xfrm>
          <a:prstGeom prst="rect">
            <a:avLst/>
          </a:prstGeom>
        </p:spPr>
      </p:pic>
      <p:pic>
        <p:nvPicPr>
          <p:cNvPr id="10" name="Image 8" descr="preencoded.png"/>
          <p:cNvPicPr>
            <a:picLocks noChangeAspect="1"/>
          </p:cNvPicPr>
          <p:nvPr/>
        </p:nvPicPr>
        <p:blipFill>
          <a:blip r:embed="rId11"/>
          <a:stretch>
            <a:fillRect/>
          </a:stretch>
        </p:blipFill>
        <p:spPr>
          <a:xfrm>
            <a:off x="1123950" y="1619250"/>
            <a:ext cx="171450" cy="171450"/>
          </a:xfrm>
          <a:prstGeom prst="rect">
            <a:avLst/>
          </a:prstGeom>
        </p:spPr>
      </p:pic>
      <p:pic>
        <p:nvPicPr>
          <p:cNvPr id="11" name="Image 9" descr="preencoded.png"/>
          <p:cNvPicPr>
            <a:picLocks noChangeAspect="1"/>
          </p:cNvPicPr>
          <p:nvPr/>
        </p:nvPicPr>
        <p:blipFill>
          <a:blip r:embed="rId12"/>
          <a:stretch>
            <a:fillRect/>
          </a:stretch>
        </p:blipFill>
        <p:spPr>
          <a:xfrm>
            <a:off x="1123950" y="1962150"/>
            <a:ext cx="152400" cy="171450"/>
          </a:xfrm>
          <a:prstGeom prst="rect">
            <a:avLst/>
          </a:prstGeom>
        </p:spPr>
      </p:pic>
      <p:pic>
        <p:nvPicPr>
          <p:cNvPr id="12" name="Image 10" descr="preencoded.png"/>
          <p:cNvPicPr>
            <a:picLocks noChangeAspect="1"/>
          </p:cNvPicPr>
          <p:nvPr/>
        </p:nvPicPr>
        <p:blipFill>
          <a:blip r:embed="rId13"/>
          <a:stretch>
            <a:fillRect/>
          </a:stretch>
        </p:blipFill>
        <p:spPr>
          <a:xfrm>
            <a:off x="1123950" y="2305050"/>
            <a:ext cx="171450" cy="171450"/>
          </a:xfrm>
          <a:prstGeom prst="rect">
            <a:avLst/>
          </a:prstGeom>
        </p:spPr>
      </p:pic>
      <p:pic>
        <p:nvPicPr>
          <p:cNvPr id="13" name="Image 11" descr="preencoded.png"/>
          <p:cNvPicPr>
            <a:picLocks noChangeAspect="1"/>
          </p:cNvPicPr>
          <p:nvPr/>
        </p:nvPicPr>
        <p:blipFill>
          <a:blip r:embed="rId14"/>
          <a:stretch>
            <a:fillRect/>
          </a:stretch>
        </p:blipFill>
        <p:spPr>
          <a:xfrm>
            <a:off x="304800" y="2895600"/>
            <a:ext cx="6661100" cy="1714500"/>
          </a:xfrm>
          <a:prstGeom prst="rect">
            <a:avLst/>
          </a:prstGeom>
        </p:spPr>
      </p:pic>
      <p:pic>
        <p:nvPicPr>
          <p:cNvPr id="14" name="Image 12" descr="preencoded.png"/>
          <p:cNvPicPr>
            <a:picLocks noChangeAspect="1"/>
          </p:cNvPicPr>
          <p:nvPr/>
        </p:nvPicPr>
        <p:blipFill>
          <a:blip r:embed="rId15"/>
          <a:stretch>
            <a:fillRect/>
          </a:stretch>
        </p:blipFill>
        <p:spPr>
          <a:xfrm>
            <a:off x="495300" y="3086100"/>
            <a:ext cx="476250" cy="476250"/>
          </a:xfrm>
          <a:prstGeom prst="rect">
            <a:avLst/>
          </a:prstGeom>
        </p:spPr>
      </p:pic>
      <p:pic>
        <p:nvPicPr>
          <p:cNvPr id="15" name="Image 13" descr="preencoded.png"/>
          <p:cNvPicPr>
            <a:picLocks noChangeAspect="1"/>
          </p:cNvPicPr>
          <p:nvPr/>
        </p:nvPicPr>
        <p:blipFill>
          <a:blip r:embed="rId16"/>
          <a:stretch>
            <a:fillRect/>
          </a:stretch>
        </p:blipFill>
        <p:spPr>
          <a:xfrm>
            <a:off x="647700" y="3190875"/>
            <a:ext cx="171450" cy="266700"/>
          </a:xfrm>
          <a:prstGeom prst="rect">
            <a:avLst/>
          </a:prstGeom>
        </p:spPr>
      </p:pic>
      <p:pic>
        <p:nvPicPr>
          <p:cNvPr id="16" name="Image 14" descr="preencoded.png"/>
          <p:cNvPicPr>
            <a:picLocks noChangeAspect="1"/>
          </p:cNvPicPr>
          <p:nvPr/>
        </p:nvPicPr>
        <p:blipFill>
          <a:blip r:embed="rId11"/>
          <a:stretch>
            <a:fillRect/>
          </a:stretch>
        </p:blipFill>
        <p:spPr>
          <a:xfrm>
            <a:off x="1123950" y="3524250"/>
            <a:ext cx="171450" cy="171450"/>
          </a:xfrm>
          <a:prstGeom prst="rect">
            <a:avLst/>
          </a:prstGeom>
        </p:spPr>
      </p:pic>
      <p:pic>
        <p:nvPicPr>
          <p:cNvPr id="17" name="Image 15" descr="preencoded.png"/>
          <p:cNvPicPr>
            <a:picLocks noChangeAspect="1"/>
          </p:cNvPicPr>
          <p:nvPr/>
        </p:nvPicPr>
        <p:blipFill>
          <a:blip r:embed="rId17"/>
          <a:stretch>
            <a:fillRect/>
          </a:stretch>
        </p:blipFill>
        <p:spPr>
          <a:xfrm>
            <a:off x="1123950" y="3867150"/>
            <a:ext cx="190500" cy="171450"/>
          </a:xfrm>
          <a:prstGeom prst="rect">
            <a:avLst/>
          </a:prstGeom>
        </p:spPr>
      </p:pic>
      <p:pic>
        <p:nvPicPr>
          <p:cNvPr id="18" name="Image 16" descr="preencoded.png"/>
          <p:cNvPicPr>
            <a:picLocks noChangeAspect="1"/>
          </p:cNvPicPr>
          <p:nvPr/>
        </p:nvPicPr>
        <p:blipFill>
          <a:blip r:embed="rId18"/>
          <a:stretch>
            <a:fillRect/>
          </a:stretch>
        </p:blipFill>
        <p:spPr>
          <a:xfrm>
            <a:off x="1123950" y="4210050"/>
            <a:ext cx="171450" cy="171450"/>
          </a:xfrm>
          <a:prstGeom prst="rect">
            <a:avLst/>
          </a:prstGeom>
        </p:spPr>
      </p:pic>
      <p:pic>
        <p:nvPicPr>
          <p:cNvPr id="19" name="Image 17" descr="preencoded.png"/>
          <p:cNvPicPr>
            <a:picLocks noChangeAspect="1"/>
          </p:cNvPicPr>
          <p:nvPr/>
        </p:nvPicPr>
        <p:blipFill>
          <a:blip r:embed="rId19"/>
          <a:stretch>
            <a:fillRect/>
          </a:stretch>
        </p:blipFill>
        <p:spPr>
          <a:xfrm>
            <a:off x="304800" y="4800600"/>
            <a:ext cx="6661100" cy="1371600"/>
          </a:xfrm>
          <a:prstGeom prst="rect">
            <a:avLst/>
          </a:prstGeom>
        </p:spPr>
      </p:pic>
      <p:pic>
        <p:nvPicPr>
          <p:cNvPr id="20" name="Image 18" descr="preencoded.png"/>
          <p:cNvPicPr>
            <a:picLocks noChangeAspect="1"/>
          </p:cNvPicPr>
          <p:nvPr/>
        </p:nvPicPr>
        <p:blipFill>
          <a:blip r:embed="rId20"/>
          <a:stretch>
            <a:fillRect/>
          </a:stretch>
        </p:blipFill>
        <p:spPr>
          <a:xfrm>
            <a:off x="495300" y="4991100"/>
            <a:ext cx="476250" cy="476250"/>
          </a:xfrm>
          <a:prstGeom prst="rect">
            <a:avLst/>
          </a:prstGeom>
        </p:spPr>
      </p:pic>
      <p:pic>
        <p:nvPicPr>
          <p:cNvPr id="21" name="Image 19" descr="preencoded.png"/>
          <p:cNvPicPr>
            <a:picLocks noChangeAspect="1"/>
          </p:cNvPicPr>
          <p:nvPr/>
        </p:nvPicPr>
        <p:blipFill>
          <a:blip r:embed="rId21"/>
          <a:stretch>
            <a:fillRect/>
          </a:stretch>
        </p:blipFill>
        <p:spPr>
          <a:xfrm>
            <a:off x="614363" y="5095875"/>
            <a:ext cx="238125" cy="266700"/>
          </a:xfrm>
          <a:prstGeom prst="rect">
            <a:avLst/>
          </a:prstGeom>
        </p:spPr>
      </p:pic>
      <p:pic>
        <p:nvPicPr>
          <p:cNvPr id="22" name="Image 20" descr="preencoded.png"/>
          <p:cNvPicPr>
            <a:picLocks noChangeAspect="1"/>
          </p:cNvPicPr>
          <p:nvPr/>
        </p:nvPicPr>
        <p:blipFill>
          <a:blip r:embed="rId11"/>
          <a:stretch>
            <a:fillRect/>
          </a:stretch>
        </p:blipFill>
        <p:spPr>
          <a:xfrm>
            <a:off x="1123950" y="5429250"/>
            <a:ext cx="171450" cy="171450"/>
          </a:xfrm>
          <a:prstGeom prst="rect">
            <a:avLst/>
          </a:prstGeom>
        </p:spPr>
      </p:pic>
      <p:pic>
        <p:nvPicPr>
          <p:cNvPr id="23" name="Image 21" descr="preencoded.png"/>
          <p:cNvPicPr>
            <a:picLocks noChangeAspect="1"/>
          </p:cNvPicPr>
          <p:nvPr/>
        </p:nvPicPr>
        <p:blipFill>
          <a:blip r:embed="rId22"/>
          <a:stretch>
            <a:fillRect/>
          </a:stretch>
        </p:blipFill>
        <p:spPr>
          <a:xfrm>
            <a:off x="1123950" y="5772150"/>
            <a:ext cx="171450" cy="171450"/>
          </a:xfrm>
          <a:prstGeom prst="rect">
            <a:avLst/>
          </a:prstGeom>
        </p:spPr>
      </p:pic>
      <p:pic>
        <p:nvPicPr>
          <p:cNvPr id="24" name="Image 22" descr="preencoded.png"/>
          <p:cNvPicPr>
            <a:picLocks noChangeAspect="1"/>
          </p:cNvPicPr>
          <p:nvPr/>
        </p:nvPicPr>
        <p:blipFill>
          <a:blip r:embed="rId23"/>
          <a:stretch>
            <a:fillRect/>
          </a:stretch>
        </p:blipFill>
        <p:spPr>
          <a:xfrm>
            <a:off x="7194500" y="990600"/>
            <a:ext cx="4692700" cy="5181600"/>
          </a:xfrm>
          <a:prstGeom prst="rect">
            <a:avLst/>
          </a:prstGeom>
        </p:spPr>
      </p:pic>
      <p:pic>
        <p:nvPicPr>
          <p:cNvPr id="25" name="Image 23" descr="preencoded.png"/>
          <p:cNvPicPr>
            <a:picLocks noChangeAspect="1"/>
          </p:cNvPicPr>
          <p:nvPr/>
        </p:nvPicPr>
        <p:blipFill>
          <a:blip r:embed="rId24"/>
          <a:stretch>
            <a:fillRect/>
          </a:stretch>
        </p:blipFill>
        <p:spPr>
          <a:xfrm>
            <a:off x="7385000" y="1733550"/>
            <a:ext cx="4311700" cy="2436614"/>
          </a:xfrm>
          <a:prstGeom prst="rect">
            <a:avLst/>
          </a:prstGeom>
        </p:spPr>
      </p:pic>
      <p:pic>
        <p:nvPicPr>
          <p:cNvPr id="26" name="Image 24" descr="preencoded.png"/>
          <p:cNvPicPr>
            <a:picLocks noChangeAspect="1"/>
          </p:cNvPicPr>
          <p:nvPr/>
        </p:nvPicPr>
        <p:blipFill>
          <a:blip r:embed="rId25"/>
          <a:stretch>
            <a:fillRect/>
          </a:stretch>
        </p:blipFill>
        <p:spPr>
          <a:xfrm>
            <a:off x="7385000" y="4400550"/>
            <a:ext cx="4311700" cy="1485900"/>
          </a:xfrm>
          <a:prstGeom prst="rect">
            <a:avLst/>
          </a:prstGeom>
        </p:spPr>
      </p:pic>
      <p:pic>
        <p:nvPicPr>
          <p:cNvPr id="27" name="Image 25" descr="preencoded.png"/>
          <p:cNvPicPr>
            <a:picLocks noChangeAspect="1"/>
          </p:cNvPicPr>
          <p:nvPr/>
        </p:nvPicPr>
        <p:blipFill>
          <a:blip r:embed="rId26"/>
          <a:stretch>
            <a:fillRect/>
          </a:stretch>
        </p:blipFill>
        <p:spPr>
          <a:xfrm>
            <a:off x="7537400" y="4933950"/>
            <a:ext cx="190500" cy="152400"/>
          </a:xfrm>
          <a:prstGeom prst="rect">
            <a:avLst/>
          </a:prstGeom>
        </p:spPr>
      </p:pic>
      <p:pic>
        <p:nvPicPr>
          <p:cNvPr id="28" name="Image 26" descr="preencoded.png"/>
          <p:cNvPicPr>
            <a:picLocks noChangeAspect="1"/>
          </p:cNvPicPr>
          <p:nvPr/>
        </p:nvPicPr>
        <p:blipFill>
          <a:blip r:embed="rId27"/>
          <a:stretch>
            <a:fillRect/>
          </a:stretch>
        </p:blipFill>
        <p:spPr>
          <a:xfrm>
            <a:off x="7537400" y="5238750"/>
            <a:ext cx="190500" cy="152400"/>
          </a:xfrm>
          <a:prstGeom prst="rect">
            <a:avLst/>
          </a:prstGeom>
        </p:spPr>
      </p:pic>
      <p:pic>
        <p:nvPicPr>
          <p:cNvPr id="29" name="Image 27" descr="preencoded.png"/>
          <p:cNvPicPr>
            <a:picLocks noChangeAspect="1"/>
          </p:cNvPicPr>
          <p:nvPr/>
        </p:nvPicPr>
        <p:blipFill>
          <a:blip r:embed="rId28"/>
          <a:stretch>
            <a:fillRect/>
          </a:stretch>
        </p:blipFill>
        <p:spPr>
          <a:xfrm>
            <a:off x="7537400" y="5543550"/>
            <a:ext cx="152400" cy="152400"/>
          </a:xfrm>
          <a:prstGeom prst="rect">
            <a:avLst/>
          </a:prstGeom>
        </p:spPr>
      </p:pic>
      <p:sp>
        <p:nvSpPr>
          <p:cNvPr id="30" name="Text 0"/>
          <p:cNvSpPr/>
          <p:nvPr/>
        </p:nvSpPr>
        <p:spPr>
          <a:xfrm>
            <a:off x="381000" y="152400"/>
            <a:ext cx="249174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학습 실패 분석</a:t>
            </a:r>
            <a:endParaRPr lang="en-US" sz="2700" dirty="0"/>
          </a:p>
        </p:txBody>
      </p:sp>
      <p:sp>
        <p:nvSpPr>
          <p:cNvPr id="31" name="Text 1"/>
          <p:cNvSpPr/>
          <p:nvPr/>
        </p:nvSpPr>
        <p:spPr>
          <a:xfrm>
            <a:off x="1123950" y="1181100"/>
            <a:ext cx="52959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DC2626"/>
                </a:solidFill>
                <a:latin typeface="Noto Sans KR" pitchFamily="34" charset="0"/>
                <a:ea typeface="Noto Sans KR" pitchFamily="34" charset="-122"/>
                <a:cs typeface="Noto Sans KR" pitchFamily="34" charset="-120"/>
              </a:rPr>
              <a:t>Attention만 학습된 버그</a:t>
            </a:r>
            <a:endParaRPr lang="en-US" sz="1800" dirty="0"/>
          </a:p>
        </p:txBody>
      </p:sp>
      <p:sp>
        <p:nvSpPr>
          <p:cNvPr id="32" name="Text 2"/>
          <p:cNvSpPr/>
          <p:nvPr/>
        </p:nvSpPr>
        <p:spPr>
          <a:xfrm>
            <a:off x="1181100" y="1562100"/>
            <a:ext cx="658368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모델의 Attention 부분만 학습되고 MLP 부분은 전혀 학습되지 않았다</a:t>
            </a:r>
            <a:endParaRPr lang="en-US" sz="1350" dirty="0"/>
          </a:p>
        </p:txBody>
      </p:sp>
      <p:sp>
        <p:nvSpPr>
          <p:cNvPr id="33" name="Text 3"/>
          <p:cNvSpPr/>
          <p:nvPr/>
        </p:nvSpPr>
        <p:spPr>
          <a:xfrm>
            <a:off x="1162050" y="1905000"/>
            <a:ext cx="54864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코드 실수로 인한 버그로 분석됨</a:t>
            </a:r>
            <a:endParaRPr lang="en-US" sz="1350" dirty="0"/>
          </a:p>
        </p:txBody>
      </p:sp>
      <p:sp>
        <p:nvSpPr>
          <p:cNvPr id="34" name="Text 4"/>
          <p:cNvSpPr/>
          <p:nvPr/>
        </p:nvSpPr>
        <p:spPr>
          <a:xfrm>
            <a:off x="1181100" y="2247900"/>
            <a:ext cx="658368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결과적으로 모델 정확도가 매우 낮게 나옴 (0.24)</a:t>
            </a:r>
            <a:endParaRPr lang="en-US" sz="1350" dirty="0"/>
          </a:p>
        </p:txBody>
      </p:sp>
      <p:sp>
        <p:nvSpPr>
          <p:cNvPr id="35" name="Text 5"/>
          <p:cNvSpPr/>
          <p:nvPr/>
        </p:nvSpPr>
        <p:spPr>
          <a:xfrm>
            <a:off x="1123950" y="3086100"/>
            <a:ext cx="45910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EA580C"/>
                </a:solidFill>
                <a:latin typeface="Noto Sans KR" pitchFamily="34" charset="0"/>
                <a:ea typeface="Noto Sans KR" pitchFamily="34" charset="-122"/>
                <a:cs typeface="Noto Sans KR" pitchFamily="34" charset="-120"/>
              </a:rPr>
              <a:t>Padding 오류</a:t>
            </a:r>
            <a:endParaRPr lang="en-US" sz="1800" dirty="0"/>
          </a:p>
        </p:txBody>
      </p:sp>
      <p:sp>
        <p:nvSpPr>
          <p:cNvPr id="36" name="Text 6"/>
          <p:cNvSpPr/>
          <p:nvPr/>
        </p:nvSpPr>
        <p:spPr>
          <a:xfrm>
            <a:off x="1181100" y="3467100"/>
            <a:ext cx="573786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Qwen3-VL-2B-Instruct 모델 사용 시 패딩 위치를 잘못 설정</a:t>
            </a:r>
            <a:endParaRPr lang="en-US" sz="1350" dirty="0"/>
          </a:p>
        </p:txBody>
      </p:sp>
      <p:sp>
        <p:nvSpPr>
          <p:cNvPr id="37" name="Text 7"/>
          <p:cNvSpPr/>
          <p:nvPr/>
        </p:nvSpPr>
        <p:spPr>
          <a:xfrm>
            <a:off x="1200150" y="3810000"/>
            <a:ext cx="573786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left로 설정해야 했지만 right로 잘못 설정함</a:t>
            </a:r>
            <a:endParaRPr lang="en-US" sz="1350" dirty="0"/>
          </a:p>
        </p:txBody>
      </p:sp>
      <p:sp>
        <p:nvSpPr>
          <p:cNvPr id="38" name="Text 8"/>
          <p:cNvSpPr/>
          <p:nvPr/>
        </p:nvSpPr>
        <p:spPr>
          <a:xfrm>
            <a:off x="1181100" y="4152900"/>
            <a:ext cx="478155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이로 인해 학습에 문제가 발생함</a:t>
            </a:r>
            <a:endParaRPr lang="en-US" sz="1350" dirty="0"/>
          </a:p>
        </p:txBody>
      </p:sp>
      <p:sp>
        <p:nvSpPr>
          <p:cNvPr id="39" name="Text 9"/>
          <p:cNvSpPr/>
          <p:nvPr/>
        </p:nvSpPr>
        <p:spPr>
          <a:xfrm>
            <a:off x="1123950" y="4991100"/>
            <a:ext cx="5977890" cy="304800"/>
          </a:xfrm>
          <a:prstGeom prst="rect">
            <a:avLst/>
          </a:prstGeom>
          <a:noFill/>
          <a:ln/>
        </p:spPr>
        <p:txBody>
          <a:bodyPr vert="horz" wrap="square" lIns="0" tIns="0" rIns="0" bIns="0" rtlCol="0" anchor="t"/>
          <a:lstStyle/>
          <a:p>
            <a:pPr marL="0" indent="0">
              <a:lnSpc>
                <a:spcPts val="2400"/>
              </a:lnSpc>
              <a:buNone/>
            </a:pPr>
            <a:r>
              <a:rPr lang="en-US" sz="1800" b="1" dirty="0">
                <a:solidFill>
                  <a:srgbClr val="9333EA"/>
                </a:solidFill>
                <a:latin typeface="Noto Sans KR" pitchFamily="34" charset="0"/>
                <a:ea typeface="Noto Sans KR" pitchFamily="34" charset="-122"/>
                <a:cs typeface="Noto Sans KR" pitchFamily="34" charset="-120"/>
              </a:rPr>
              <a:t>Discussion 내용 필터링 실패</a:t>
            </a:r>
            <a:endParaRPr lang="en-US" sz="1800" dirty="0"/>
          </a:p>
        </p:txBody>
      </p:sp>
      <p:sp>
        <p:nvSpPr>
          <p:cNvPr id="40" name="Text 10"/>
          <p:cNvSpPr/>
          <p:nvPr/>
        </p:nvSpPr>
        <p:spPr>
          <a:xfrm>
            <a:off x="1181100" y="5372100"/>
            <a:ext cx="620649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Discussion 게시판에서 수준 낮은 질문을 필터링하려 했으나 실패</a:t>
            </a:r>
            <a:endParaRPr lang="en-US" sz="1350" dirty="0"/>
          </a:p>
        </p:txBody>
      </p:sp>
      <p:sp>
        <p:nvSpPr>
          <p:cNvPr id="41" name="Text 11"/>
          <p:cNvSpPr/>
          <p:nvPr/>
        </p:nvSpPr>
        <p:spPr>
          <a:xfrm>
            <a:off x="1181100" y="5715000"/>
            <a:ext cx="5172075"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필터링 로직에 문제가 있었음</a:t>
            </a:r>
            <a:endParaRPr lang="en-US" sz="1350" dirty="0"/>
          </a:p>
        </p:txBody>
      </p:sp>
      <p:sp>
        <p:nvSpPr>
          <p:cNvPr id="42" name="Text 12"/>
          <p:cNvSpPr/>
          <p:nvPr/>
        </p:nvSpPr>
        <p:spPr>
          <a:xfrm>
            <a:off x="7385000" y="1181100"/>
            <a:ext cx="431170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333333"/>
                </a:solidFill>
                <a:latin typeface="Noto Sans KR" pitchFamily="34" charset="0"/>
                <a:ea typeface="Noto Sans KR" pitchFamily="34" charset="-122"/>
                <a:cs typeface="Noto Sans KR" pitchFamily="34" charset="-120"/>
              </a:rPr>
              <a:t>모델 성능 영향</a:t>
            </a:r>
            <a:endParaRPr lang="en-US" sz="1800" dirty="0"/>
          </a:p>
        </p:txBody>
      </p:sp>
      <p:sp>
        <p:nvSpPr>
          <p:cNvPr id="43" name="Text 13"/>
          <p:cNvSpPr/>
          <p:nvPr/>
        </p:nvSpPr>
        <p:spPr>
          <a:xfrm>
            <a:off x="7537400" y="4552950"/>
            <a:ext cx="400690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33333"/>
                </a:solidFill>
                <a:latin typeface="Noto Sans KR" pitchFamily="34" charset="0"/>
                <a:ea typeface="Noto Sans KR" pitchFamily="34" charset="-122"/>
                <a:cs typeface="Noto Sans KR" pitchFamily="34" charset="-120"/>
              </a:rPr>
              <a:t>실패 원인 요약</a:t>
            </a:r>
            <a:endParaRPr lang="en-US" sz="1500" dirty="0"/>
          </a:p>
        </p:txBody>
      </p:sp>
      <p:sp>
        <p:nvSpPr>
          <p:cNvPr id="44" name="Text 14"/>
          <p:cNvSpPr/>
          <p:nvPr/>
        </p:nvSpPr>
        <p:spPr>
          <a:xfrm>
            <a:off x="7804100" y="4895850"/>
            <a:ext cx="7315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코드 실수</a:t>
            </a:r>
            <a:endParaRPr lang="en-US" sz="1200" dirty="0"/>
          </a:p>
        </p:txBody>
      </p:sp>
      <p:sp>
        <p:nvSpPr>
          <p:cNvPr id="45" name="Text 15"/>
          <p:cNvSpPr/>
          <p:nvPr/>
        </p:nvSpPr>
        <p:spPr>
          <a:xfrm>
            <a:off x="7785050" y="5200650"/>
            <a:ext cx="19773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하이퍼파라미터 설정 오류</a:t>
            </a:r>
            <a:endParaRPr lang="en-US" sz="1200" dirty="0"/>
          </a:p>
        </p:txBody>
      </p:sp>
      <p:sp>
        <p:nvSpPr>
          <p:cNvPr id="46" name="Text 16"/>
          <p:cNvSpPr/>
          <p:nvPr/>
        </p:nvSpPr>
        <p:spPr>
          <a:xfrm>
            <a:off x="7766000" y="5505450"/>
            <a:ext cx="18973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문제점 감지 및 분석 부족</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1485900"/>
            <a:ext cx="5676900" cy="1714500"/>
          </a:xfrm>
          <a:prstGeom prst="rect">
            <a:avLst/>
          </a:prstGeom>
        </p:spPr>
      </p:pic>
      <p:pic>
        <p:nvPicPr>
          <p:cNvPr id="8" name="Image 6" descr="preencoded.png"/>
          <p:cNvPicPr>
            <a:picLocks noChangeAspect="1"/>
          </p:cNvPicPr>
          <p:nvPr/>
        </p:nvPicPr>
        <p:blipFill>
          <a:blip r:embed="rId9"/>
          <a:stretch>
            <a:fillRect/>
          </a:stretch>
        </p:blipFill>
        <p:spPr>
          <a:xfrm>
            <a:off x="495300" y="16764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38175" y="1781175"/>
            <a:ext cx="190500" cy="266700"/>
          </a:xfrm>
          <a:prstGeom prst="rect">
            <a:avLst/>
          </a:prstGeom>
        </p:spPr>
      </p:pic>
      <p:pic>
        <p:nvPicPr>
          <p:cNvPr id="10" name="Image 8" descr="preencoded.png"/>
          <p:cNvPicPr>
            <a:picLocks noChangeAspect="1"/>
          </p:cNvPicPr>
          <p:nvPr/>
        </p:nvPicPr>
        <p:blipFill>
          <a:blip r:embed="rId11"/>
          <a:stretch>
            <a:fillRect/>
          </a:stretch>
        </p:blipFill>
        <p:spPr>
          <a:xfrm>
            <a:off x="1123950" y="2114550"/>
            <a:ext cx="171450" cy="171450"/>
          </a:xfrm>
          <a:prstGeom prst="rect">
            <a:avLst/>
          </a:prstGeom>
        </p:spPr>
      </p:pic>
      <p:pic>
        <p:nvPicPr>
          <p:cNvPr id="11" name="Image 9" descr="preencoded.png"/>
          <p:cNvPicPr>
            <a:picLocks noChangeAspect="1"/>
          </p:cNvPicPr>
          <p:nvPr/>
        </p:nvPicPr>
        <p:blipFill>
          <a:blip r:embed="rId11"/>
          <a:stretch>
            <a:fillRect/>
          </a:stretch>
        </p:blipFill>
        <p:spPr>
          <a:xfrm>
            <a:off x="1123950" y="2457450"/>
            <a:ext cx="171450" cy="171450"/>
          </a:xfrm>
          <a:prstGeom prst="rect">
            <a:avLst/>
          </a:prstGeom>
        </p:spPr>
      </p:pic>
      <p:pic>
        <p:nvPicPr>
          <p:cNvPr id="12" name="Image 10" descr="preencoded.png"/>
          <p:cNvPicPr>
            <a:picLocks noChangeAspect="1"/>
          </p:cNvPicPr>
          <p:nvPr/>
        </p:nvPicPr>
        <p:blipFill>
          <a:blip r:embed="rId11"/>
          <a:stretch>
            <a:fillRect/>
          </a:stretch>
        </p:blipFill>
        <p:spPr>
          <a:xfrm>
            <a:off x="1123950" y="2800350"/>
            <a:ext cx="171450" cy="171450"/>
          </a:xfrm>
          <a:prstGeom prst="rect">
            <a:avLst/>
          </a:prstGeom>
        </p:spPr>
      </p:pic>
      <p:pic>
        <p:nvPicPr>
          <p:cNvPr id="13" name="Image 11" descr="preencoded.png"/>
          <p:cNvPicPr>
            <a:picLocks noChangeAspect="1"/>
          </p:cNvPicPr>
          <p:nvPr/>
        </p:nvPicPr>
        <p:blipFill>
          <a:blip r:embed="rId8"/>
          <a:stretch>
            <a:fillRect/>
          </a:stretch>
        </p:blipFill>
        <p:spPr>
          <a:xfrm>
            <a:off x="6210300" y="1485900"/>
            <a:ext cx="5676900" cy="1714500"/>
          </a:xfrm>
          <a:prstGeom prst="rect">
            <a:avLst/>
          </a:prstGeom>
        </p:spPr>
      </p:pic>
      <p:pic>
        <p:nvPicPr>
          <p:cNvPr id="14" name="Image 12" descr="preencoded.png"/>
          <p:cNvPicPr>
            <a:picLocks noChangeAspect="1"/>
          </p:cNvPicPr>
          <p:nvPr/>
        </p:nvPicPr>
        <p:blipFill>
          <a:blip r:embed="rId12"/>
          <a:stretch>
            <a:fillRect/>
          </a:stretch>
        </p:blipFill>
        <p:spPr>
          <a:xfrm>
            <a:off x="6400800" y="1676400"/>
            <a:ext cx="476250" cy="476250"/>
          </a:xfrm>
          <a:prstGeom prst="rect">
            <a:avLst/>
          </a:prstGeom>
        </p:spPr>
      </p:pic>
      <p:pic>
        <p:nvPicPr>
          <p:cNvPr id="15" name="Image 13" descr="preencoded.png"/>
          <p:cNvPicPr>
            <a:picLocks noChangeAspect="1"/>
          </p:cNvPicPr>
          <p:nvPr/>
        </p:nvPicPr>
        <p:blipFill>
          <a:blip r:embed="rId13"/>
          <a:stretch>
            <a:fillRect/>
          </a:stretch>
        </p:blipFill>
        <p:spPr>
          <a:xfrm>
            <a:off x="6519863" y="1781175"/>
            <a:ext cx="238125" cy="266700"/>
          </a:xfrm>
          <a:prstGeom prst="rect">
            <a:avLst/>
          </a:prstGeom>
        </p:spPr>
      </p:pic>
      <p:pic>
        <p:nvPicPr>
          <p:cNvPr id="16" name="Image 14" descr="preencoded.png"/>
          <p:cNvPicPr>
            <a:picLocks noChangeAspect="1"/>
          </p:cNvPicPr>
          <p:nvPr/>
        </p:nvPicPr>
        <p:blipFill>
          <a:blip r:embed="rId14"/>
          <a:stretch>
            <a:fillRect/>
          </a:stretch>
        </p:blipFill>
        <p:spPr>
          <a:xfrm>
            <a:off x="7029450" y="2114550"/>
            <a:ext cx="171450" cy="171450"/>
          </a:xfrm>
          <a:prstGeom prst="rect">
            <a:avLst/>
          </a:prstGeom>
        </p:spPr>
      </p:pic>
      <p:pic>
        <p:nvPicPr>
          <p:cNvPr id="17" name="Image 15" descr="preencoded.png"/>
          <p:cNvPicPr>
            <a:picLocks noChangeAspect="1"/>
          </p:cNvPicPr>
          <p:nvPr/>
        </p:nvPicPr>
        <p:blipFill>
          <a:blip r:embed="rId14"/>
          <a:stretch>
            <a:fillRect/>
          </a:stretch>
        </p:blipFill>
        <p:spPr>
          <a:xfrm>
            <a:off x="7029450" y="2457450"/>
            <a:ext cx="171450" cy="171450"/>
          </a:xfrm>
          <a:prstGeom prst="rect">
            <a:avLst/>
          </a:prstGeom>
        </p:spPr>
      </p:pic>
      <p:pic>
        <p:nvPicPr>
          <p:cNvPr id="18" name="Image 16" descr="preencoded.png"/>
          <p:cNvPicPr>
            <a:picLocks noChangeAspect="1"/>
          </p:cNvPicPr>
          <p:nvPr/>
        </p:nvPicPr>
        <p:blipFill>
          <a:blip r:embed="rId14"/>
          <a:stretch>
            <a:fillRect/>
          </a:stretch>
        </p:blipFill>
        <p:spPr>
          <a:xfrm>
            <a:off x="7029450" y="2800350"/>
            <a:ext cx="171450" cy="171450"/>
          </a:xfrm>
          <a:prstGeom prst="rect">
            <a:avLst/>
          </a:prstGeom>
        </p:spPr>
      </p:pic>
      <p:pic>
        <p:nvPicPr>
          <p:cNvPr id="19" name="Image 17" descr="preencoded.png"/>
          <p:cNvPicPr>
            <a:picLocks noChangeAspect="1"/>
          </p:cNvPicPr>
          <p:nvPr/>
        </p:nvPicPr>
        <p:blipFill>
          <a:blip r:embed="rId8"/>
          <a:stretch>
            <a:fillRect/>
          </a:stretch>
        </p:blipFill>
        <p:spPr>
          <a:xfrm>
            <a:off x="304800" y="3429000"/>
            <a:ext cx="5676900" cy="1714500"/>
          </a:xfrm>
          <a:prstGeom prst="rect">
            <a:avLst/>
          </a:prstGeom>
        </p:spPr>
      </p:pic>
      <p:pic>
        <p:nvPicPr>
          <p:cNvPr id="20" name="Image 18" descr="preencoded.png"/>
          <p:cNvPicPr>
            <a:picLocks noChangeAspect="1"/>
          </p:cNvPicPr>
          <p:nvPr/>
        </p:nvPicPr>
        <p:blipFill>
          <a:blip r:embed="rId15"/>
          <a:stretch>
            <a:fillRect/>
          </a:stretch>
        </p:blipFill>
        <p:spPr>
          <a:xfrm>
            <a:off x="495300" y="3619500"/>
            <a:ext cx="476250" cy="476250"/>
          </a:xfrm>
          <a:prstGeom prst="rect">
            <a:avLst/>
          </a:prstGeom>
        </p:spPr>
      </p:pic>
      <p:pic>
        <p:nvPicPr>
          <p:cNvPr id="21" name="Image 19" descr="preencoded.png"/>
          <p:cNvPicPr>
            <a:picLocks noChangeAspect="1"/>
          </p:cNvPicPr>
          <p:nvPr/>
        </p:nvPicPr>
        <p:blipFill>
          <a:blip r:embed="rId16"/>
          <a:stretch>
            <a:fillRect/>
          </a:stretch>
        </p:blipFill>
        <p:spPr>
          <a:xfrm>
            <a:off x="638175" y="3724275"/>
            <a:ext cx="190500" cy="266700"/>
          </a:xfrm>
          <a:prstGeom prst="rect">
            <a:avLst/>
          </a:prstGeom>
        </p:spPr>
      </p:pic>
      <p:pic>
        <p:nvPicPr>
          <p:cNvPr id="22" name="Image 20" descr="preencoded.png"/>
          <p:cNvPicPr>
            <a:picLocks noChangeAspect="1"/>
          </p:cNvPicPr>
          <p:nvPr/>
        </p:nvPicPr>
        <p:blipFill>
          <a:blip r:embed="rId17"/>
          <a:stretch>
            <a:fillRect/>
          </a:stretch>
        </p:blipFill>
        <p:spPr>
          <a:xfrm>
            <a:off x="1123950" y="4057650"/>
            <a:ext cx="171450" cy="171450"/>
          </a:xfrm>
          <a:prstGeom prst="rect">
            <a:avLst/>
          </a:prstGeom>
        </p:spPr>
      </p:pic>
      <p:pic>
        <p:nvPicPr>
          <p:cNvPr id="23" name="Image 21" descr="preencoded.png"/>
          <p:cNvPicPr>
            <a:picLocks noChangeAspect="1"/>
          </p:cNvPicPr>
          <p:nvPr/>
        </p:nvPicPr>
        <p:blipFill>
          <a:blip r:embed="rId17"/>
          <a:stretch>
            <a:fillRect/>
          </a:stretch>
        </p:blipFill>
        <p:spPr>
          <a:xfrm>
            <a:off x="1123950" y="4400550"/>
            <a:ext cx="171450" cy="171450"/>
          </a:xfrm>
          <a:prstGeom prst="rect">
            <a:avLst/>
          </a:prstGeom>
        </p:spPr>
      </p:pic>
      <p:pic>
        <p:nvPicPr>
          <p:cNvPr id="24" name="Image 22" descr="preencoded.png"/>
          <p:cNvPicPr>
            <a:picLocks noChangeAspect="1"/>
          </p:cNvPicPr>
          <p:nvPr/>
        </p:nvPicPr>
        <p:blipFill>
          <a:blip r:embed="rId17"/>
          <a:stretch>
            <a:fillRect/>
          </a:stretch>
        </p:blipFill>
        <p:spPr>
          <a:xfrm>
            <a:off x="1123950" y="4743450"/>
            <a:ext cx="171450" cy="171450"/>
          </a:xfrm>
          <a:prstGeom prst="rect">
            <a:avLst/>
          </a:prstGeom>
        </p:spPr>
      </p:pic>
      <p:pic>
        <p:nvPicPr>
          <p:cNvPr id="25" name="Image 23" descr="preencoded.png"/>
          <p:cNvPicPr>
            <a:picLocks noChangeAspect="1"/>
          </p:cNvPicPr>
          <p:nvPr/>
        </p:nvPicPr>
        <p:blipFill>
          <a:blip r:embed="rId8"/>
          <a:stretch>
            <a:fillRect/>
          </a:stretch>
        </p:blipFill>
        <p:spPr>
          <a:xfrm>
            <a:off x="6210300" y="3429000"/>
            <a:ext cx="5676900" cy="1714500"/>
          </a:xfrm>
          <a:prstGeom prst="rect">
            <a:avLst/>
          </a:prstGeom>
        </p:spPr>
      </p:pic>
      <p:pic>
        <p:nvPicPr>
          <p:cNvPr id="26" name="Image 24" descr="preencoded.png"/>
          <p:cNvPicPr>
            <a:picLocks noChangeAspect="1"/>
          </p:cNvPicPr>
          <p:nvPr/>
        </p:nvPicPr>
        <p:blipFill>
          <a:blip r:embed="rId18"/>
          <a:stretch>
            <a:fillRect/>
          </a:stretch>
        </p:blipFill>
        <p:spPr>
          <a:xfrm>
            <a:off x="6400800" y="3619500"/>
            <a:ext cx="476250" cy="476250"/>
          </a:xfrm>
          <a:prstGeom prst="rect">
            <a:avLst/>
          </a:prstGeom>
        </p:spPr>
      </p:pic>
      <p:pic>
        <p:nvPicPr>
          <p:cNvPr id="27" name="Image 25" descr="preencoded.png"/>
          <p:cNvPicPr>
            <a:picLocks noChangeAspect="1"/>
          </p:cNvPicPr>
          <p:nvPr/>
        </p:nvPicPr>
        <p:blipFill>
          <a:blip r:embed="rId19"/>
          <a:stretch>
            <a:fillRect/>
          </a:stretch>
        </p:blipFill>
        <p:spPr>
          <a:xfrm>
            <a:off x="6553200" y="3724275"/>
            <a:ext cx="171450" cy="266700"/>
          </a:xfrm>
          <a:prstGeom prst="rect">
            <a:avLst/>
          </a:prstGeom>
        </p:spPr>
      </p:pic>
      <p:pic>
        <p:nvPicPr>
          <p:cNvPr id="28" name="Image 26" descr="preencoded.png"/>
          <p:cNvPicPr>
            <a:picLocks noChangeAspect="1"/>
          </p:cNvPicPr>
          <p:nvPr/>
        </p:nvPicPr>
        <p:blipFill>
          <a:blip r:embed="rId20"/>
          <a:stretch>
            <a:fillRect/>
          </a:stretch>
        </p:blipFill>
        <p:spPr>
          <a:xfrm>
            <a:off x="7029450" y="4057650"/>
            <a:ext cx="171450" cy="171450"/>
          </a:xfrm>
          <a:prstGeom prst="rect">
            <a:avLst/>
          </a:prstGeom>
        </p:spPr>
      </p:pic>
      <p:pic>
        <p:nvPicPr>
          <p:cNvPr id="29" name="Image 27" descr="preencoded.png"/>
          <p:cNvPicPr>
            <a:picLocks noChangeAspect="1"/>
          </p:cNvPicPr>
          <p:nvPr/>
        </p:nvPicPr>
        <p:blipFill>
          <a:blip r:embed="rId20"/>
          <a:stretch>
            <a:fillRect/>
          </a:stretch>
        </p:blipFill>
        <p:spPr>
          <a:xfrm>
            <a:off x="7029450" y="4400550"/>
            <a:ext cx="171450" cy="171450"/>
          </a:xfrm>
          <a:prstGeom prst="rect">
            <a:avLst/>
          </a:prstGeom>
        </p:spPr>
      </p:pic>
      <p:pic>
        <p:nvPicPr>
          <p:cNvPr id="30" name="Image 28" descr="preencoded.png"/>
          <p:cNvPicPr>
            <a:picLocks noChangeAspect="1"/>
          </p:cNvPicPr>
          <p:nvPr/>
        </p:nvPicPr>
        <p:blipFill>
          <a:blip r:embed="rId20"/>
          <a:stretch>
            <a:fillRect/>
          </a:stretch>
        </p:blipFill>
        <p:spPr>
          <a:xfrm>
            <a:off x="7029450" y="4743450"/>
            <a:ext cx="171450" cy="171450"/>
          </a:xfrm>
          <a:prstGeom prst="rect">
            <a:avLst/>
          </a:prstGeom>
        </p:spPr>
      </p:pic>
      <p:pic>
        <p:nvPicPr>
          <p:cNvPr id="31" name="Image 29" descr="preencoded.png"/>
          <p:cNvPicPr>
            <a:picLocks noChangeAspect="1"/>
          </p:cNvPicPr>
          <p:nvPr/>
        </p:nvPicPr>
        <p:blipFill>
          <a:blip r:embed="rId21"/>
          <a:stretch>
            <a:fillRect/>
          </a:stretch>
        </p:blipFill>
        <p:spPr>
          <a:xfrm>
            <a:off x="4391025" y="5295900"/>
            <a:ext cx="3409950" cy="381000"/>
          </a:xfrm>
          <a:prstGeom prst="rect">
            <a:avLst/>
          </a:prstGeom>
        </p:spPr>
      </p:pic>
      <p:pic>
        <p:nvPicPr>
          <p:cNvPr id="32" name="Image 30" descr="preencoded.png"/>
          <p:cNvPicPr>
            <a:picLocks noChangeAspect="1"/>
          </p:cNvPicPr>
          <p:nvPr/>
        </p:nvPicPr>
        <p:blipFill>
          <a:blip r:embed="rId22"/>
          <a:stretch>
            <a:fillRect/>
          </a:stretch>
        </p:blipFill>
        <p:spPr>
          <a:xfrm>
            <a:off x="4543425" y="5410200"/>
            <a:ext cx="114300" cy="152400"/>
          </a:xfrm>
          <a:prstGeom prst="rect">
            <a:avLst/>
          </a:prstGeom>
        </p:spPr>
      </p:pic>
      <p:sp>
        <p:nvSpPr>
          <p:cNvPr id="33" name="Text 0"/>
          <p:cNvSpPr/>
          <p:nvPr/>
        </p:nvSpPr>
        <p:spPr>
          <a:xfrm>
            <a:off x="381000" y="152400"/>
            <a:ext cx="16230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전략 전환</a:t>
            </a:r>
            <a:endParaRPr lang="en-US" sz="2700" dirty="0"/>
          </a:p>
        </p:txBody>
      </p:sp>
      <p:sp>
        <p:nvSpPr>
          <p:cNvPr id="34" name="Text 1"/>
          <p:cNvSpPr/>
          <p:nvPr/>
        </p:nvSpPr>
        <p:spPr>
          <a:xfrm>
            <a:off x="304800" y="990600"/>
            <a:ext cx="1158240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Noto Sans KR" pitchFamily="34" charset="0"/>
                <a:ea typeface="Noto Sans KR" pitchFamily="34" charset="-122"/>
                <a:cs typeface="Noto Sans KR" pitchFamily="34" charset="-120"/>
              </a:rPr>
              <a:t>초기 실패를 분석하고 모델 </a:t>
            </a:r>
            <a:r>
              <a:rPr lang="en-US" sz="1500" dirty="0" err="1">
                <a:solidFill>
                  <a:srgbClr val="374151"/>
                </a:solidFill>
                <a:latin typeface="Noto Sans KR" pitchFamily="34" charset="0"/>
                <a:ea typeface="Noto Sans KR" pitchFamily="34" charset="-122"/>
                <a:cs typeface="Noto Sans KR" pitchFamily="34" charset="-120"/>
              </a:rPr>
              <a:t>성능</a:t>
            </a:r>
            <a:r>
              <a:rPr lang="en-US" sz="1500" dirty="0">
                <a:solidFill>
                  <a:srgbClr val="374151"/>
                </a:solidFill>
                <a:latin typeface="Noto Sans KR" pitchFamily="34" charset="0"/>
                <a:ea typeface="Noto Sans KR" pitchFamily="34" charset="-122"/>
                <a:cs typeface="Noto Sans KR" pitchFamily="34" charset="-120"/>
              </a:rPr>
              <a:t> </a:t>
            </a:r>
            <a:r>
              <a:rPr lang="en-US" sz="1500" dirty="0" err="1">
                <a:solidFill>
                  <a:srgbClr val="374151"/>
                </a:solidFill>
                <a:latin typeface="Noto Sans KR" pitchFamily="34" charset="0"/>
                <a:ea typeface="Noto Sans KR" pitchFamily="34" charset="-122"/>
                <a:cs typeface="Noto Sans KR" pitchFamily="34" charset="-120"/>
              </a:rPr>
              <a:t>improvement를</a:t>
            </a:r>
            <a:r>
              <a:rPr lang="en-US" sz="1500" dirty="0">
                <a:solidFill>
                  <a:srgbClr val="374151"/>
                </a:solidFill>
                <a:latin typeface="Noto Sans KR" pitchFamily="34" charset="0"/>
                <a:ea typeface="Noto Sans KR" pitchFamily="34" charset="-122"/>
                <a:cs typeface="Noto Sans KR" pitchFamily="34" charset="-120"/>
              </a:rPr>
              <a:t> 위해 전략을 전환했습니다.</a:t>
            </a:r>
            <a:endParaRPr lang="en-US" sz="1500" dirty="0"/>
          </a:p>
        </p:txBody>
      </p:sp>
      <p:sp>
        <p:nvSpPr>
          <p:cNvPr id="35" name="Text 2"/>
          <p:cNvSpPr/>
          <p:nvPr/>
        </p:nvSpPr>
        <p:spPr>
          <a:xfrm>
            <a:off x="1123950" y="1676400"/>
            <a:ext cx="41719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Qwen-VL 모델 채택</a:t>
            </a:r>
            <a:endParaRPr lang="en-US" sz="1800" dirty="0"/>
          </a:p>
        </p:txBody>
      </p:sp>
      <p:sp>
        <p:nvSpPr>
          <p:cNvPr id="36" name="Text 3"/>
          <p:cNvSpPr/>
          <p:nvPr/>
        </p:nvSpPr>
        <p:spPr>
          <a:xfrm>
            <a:off x="1181100" y="2057400"/>
            <a:ext cx="523494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Qwen3-VL-8B-Instruct 모델을 최종 VQA 모델로 선정</a:t>
            </a:r>
            <a:endParaRPr lang="en-US" sz="1350" dirty="0"/>
          </a:p>
        </p:txBody>
      </p:sp>
      <p:sp>
        <p:nvSpPr>
          <p:cNvPr id="37" name="Text 4"/>
          <p:cNvSpPr/>
          <p:nvPr/>
        </p:nvSpPr>
        <p:spPr>
          <a:xfrm>
            <a:off x="1181100" y="2400300"/>
            <a:ext cx="523494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이전 모델보다 높은 정확도와 추론 능력 제공</a:t>
            </a:r>
            <a:endParaRPr lang="en-US" sz="1350" dirty="0"/>
          </a:p>
        </p:txBody>
      </p:sp>
      <p:sp>
        <p:nvSpPr>
          <p:cNvPr id="38" name="Text 5"/>
          <p:cNvSpPr/>
          <p:nvPr/>
        </p:nvSpPr>
        <p:spPr>
          <a:xfrm>
            <a:off x="1181100" y="2743200"/>
            <a:ext cx="523494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8B 매개변수를 가진 대규모 모델로 빠른 추론 가능</a:t>
            </a:r>
            <a:endParaRPr lang="en-US" sz="1350" dirty="0"/>
          </a:p>
        </p:txBody>
      </p:sp>
      <p:sp>
        <p:nvSpPr>
          <p:cNvPr id="39" name="Text 6"/>
          <p:cNvSpPr/>
          <p:nvPr/>
        </p:nvSpPr>
        <p:spPr>
          <a:xfrm>
            <a:off x="7029450" y="1676400"/>
            <a:ext cx="4419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번역 모델 도입</a:t>
            </a:r>
            <a:endParaRPr lang="en-US" sz="1800" dirty="0"/>
          </a:p>
        </p:txBody>
      </p:sp>
      <p:sp>
        <p:nvSpPr>
          <p:cNvPr id="40" name="Text 7"/>
          <p:cNvSpPr/>
          <p:nvPr/>
        </p:nvSpPr>
        <p:spPr>
          <a:xfrm>
            <a:off x="7086600" y="2057400"/>
            <a:ext cx="553212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한국어 질문을 영어로 번역하여 VQA 모델에 입력</a:t>
            </a:r>
            <a:endParaRPr lang="en-US" sz="1350" dirty="0"/>
          </a:p>
        </p:txBody>
      </p:sp>
      <p:sp>
        <p:nvSpPr>
          <p:cNvPr id="41" name="Text 8"/>
          <p:cNvSpPr/>
          <p:nvPr/>
        </p:nvSpPr>
        <p:spPr>
          <a:xfrm>
            <a:off x="7086600" y="2400300"/>
            <a:ext cx="553212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모델의 답변을 다시 한국어로 역번역하는 파이프라인 구축</a:t>
            </a:r>
            <a:endParaRPr lang="en-US" sz="1350" dirty="0"/>
          </a:p>
        </p:txBody>
      </p:sp>
      <p:sp>
        <p:nvSpPr>
          <p:cNvPr id="42" name="Text 9"/>
          <p:cNvSpPr/>
          <p:nvPr/>
        </p:nvSpPr>
        <p:spPr>
          <a:xfrm>
            <a:off x="7086600" y="2743200"/>
            <a:ext cx="553212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번역 품질 향상을 통해 정확도 0.82에서 0.92로 향상</a:t>
            </a:r>
            <a:endParaRPr lang="en-US" sz="1350" dirty="0"/>
          </a:p>
        </p:txBody>
      </p:sp>
      <p:sp>
        <p:nvSpPr>
          <p:cNvPr id="43" name="Text 10"/>
          <p:cNvSpPr/>
          <p:nvPr/>
        </p:nvSpPr>
        <p:spPr>
          <a:xfrm>
            <a:off x="1123950" y="3619500"/>
            <a:ext cx="53835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Gradient Accumulation 적용</a:t>
            </a:r>
            <a:endParaRPr lang="en-US" sz="1800" dirty="0"/>
          </a:p>
        </p:txBody>
      </p:sp>
      <p:sp>
        <p:nvSpPr>
          <p:cNvPr id="44" name="Text 11"/>
          <p:cNvSpPr/>
          <p:nvPr/>
        </p:nvSpPr>
        <p:spPr>
          <a:xfrm>
            <a:off x="1181100" y="4000500"/>
            <a:ext cx="561213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제한된 배치 크기 문제 해결을 위해 GRAD_ACCUM 값 조정</a:t>
            </a:r>
            <a:endParaRPr lang="en-US" sz="1350" dirty="0"/>
          </a:p>
        </p:txBody>
      </p:sp>
      <p:sp>
        <p:nvSpPr>
          <p:cNvPr id="45" name="Text 12"/>
          <p:cNvSpPr/>
          <p:nvPr/>
        </p:nvSpPr>
        <p:spPr>
          <a:xfrm>
            <a:off x="1181100" y="4343400"/>
            <a:ext cx="561213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실질적인 배치 크기를 늘려 학습 효율성 향상</a:t>
            </a:r>
            <a:endParaRPr lang="en-US" sz="1350" dirty="0"/>
          </a:p>
        </p:txBody>
      </p:sp>
      <p:sp>
        <p:nvSpPr>
          <p:cNvPr id="46" name="Text 13"/>
          <p:cNvSpPr/>
          <p:nvPr/>
        </p:nvSpPr>
        <p:spPr>
          <a:xfrm>
            <a:off x="1181100" y="4686300"/>
            <a:ext cx="561213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메모리 제약을 극복하고 더 큰 모델도 학습 가능</a:t>
            </a:r>
            <a:endParaRPr lang="en-US" sz="1350" dirty="0"/>
          </a:p>
        </p:txBody>
      </p:sp>
      <p:sp>
        <p:nvSpPr>
          <p:cNvPr id="47" name="Text 14"/>
          <p:cNvSpPr/>
          <p:nvPr/>
        </p:nvSpPr>
        <p:spPr>
          <a:xfrm>
            <a:off x="7029450" y="3619500"/>
            <a:ext cx="51320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33333"/>
                </a:solidFill>
                <a:latin typeface="Noto Sans KR" pitchFamily="34" charset="0"/>
                <a:ea typeface="Noto Sans KR" pitchFamily="34" charset="-122"/>
                <a:cs typeface="Noto Sans KR" pitchFamily="34" charset="-120"/>
              </a:rPr>
              <a:t>Checkpoint 저장 &amp; 전체 데이터 학습</a:t>
            </a:r>
            <a:endParaRPr lang="en-US" sz="1800" dirty="0"/>
          </a:p>
        </p:txBody>
      </p:sp>
      <p:sp>
        <p:nvSpPr>
          <p:cNvPr id="48" name="Text 15"/>
          <p:cNvSpPr/>
          <p:nvPr/>
        </p:nvSpPr>
        <p:spPr>
          <a:xfrm>
            <a:off x="7086600" y="4000500"/>
            <a:ext cx="536067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Colab 런타임 종료 문제에 대비하여 주기적 가중치 저장</a:t>
            </a:r>
            <a:endParaRPr lang="en-US" sz="1350" dirty="0"/>
          </a:p>
        </p:txBody>
      </p:sp>
      <p:sp>
        <p:nvSpPr>
          <p:cNvPr id="49" name="Text 16"/>
          <p:cNvSpPr/>
          <p:nvPr/>
        </p:nvSpPr>
        <p:spPr>
          <a:xfrm>
            <a:off x="7086600" y="4343400"/>
            <a:ext cx="536067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초기 200개 샘플링 대신 전체 데이터(3887개) 학습</a:t>
            </a:r>
            <a:endParaRPr lang="en-US" sz="1350" dirty="0"/>
          </a:p>
        </p:txBody>
      </p:sp>
      <p:sp>
        <p:nvSpPr>
          <p:cNvPr id="50" name="Text 17"/>
          <p:cNvSpPr/>
          <p:nvPr/>
        </p:nvSpPr>
        <p:spPr>
          <a:xfrm>
            <a:off x="7086600" y="4686300"/>
            <a:ext cx="536067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Noto Sans KR" pitchFamily="34" charset="0"/>
                <a:ea typeface="Noto Sans KR" pitchFamily="34" charset="-122"/>
                <a:cs typeface="Noto Sans KR" pitchFamily="34" charset="-120"/>
              </a:rPr>
              <a:t>높은 사양의 GPU 할당을 통해 학습 시간 단축</a:t>
            </a:r>
            <a:endParaRPr lang="en-US" sz="1350" dirty="0"/>
          </a:p>
        </p:txBody>
      </p:sp>
      <p:sp>
        <p:nvSpPr>
          <p:cNvPr id="51" name="Text 18"/>
          <p:cNvSpPr/>
          <p:nvPr/>
        </p:nvSpPr>
        <p:spPr>
          <a:xfrm>
            <a:off x="4442460" y="5372100"/>
            <a:ext cx="349758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6B21A8"/>
                </a:solidFill>
                <a:latin typeface="Noto Sans KR" pitchFamily="34" charset="0"/>
                <a:ea typeface="Noto Sans KR" pitchFamily="34" charset="-122"/>
                <a:cs typeface="Noto Sans KR" pitchFamily="34" charset="-120"/>
              </a:rPr>
              <a:t>전략 전환 후 정확도: 0.92541 (리더보드 점수)</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0763250" y="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0" y="4476750"/>
            <a:ext cx="952500" cy="1428750"/>
          </a:xfrm>
          <a:prstGeom prst="rect">
            <a:avLst/>
          </a:prstGeom>
        </p:spPr>
      </p:pic>
      <p:pic>
        <p:nvPicPr>
          <p:cNvPr id="6" name="Image 4" descr="preencoded.png"/>
          <p:cNvPicPr>
            <a:picLocks noChangeAspect="1"/>
          </p:cNvPicPr>
          <p:nvPr/>
        </p:nvPicPr>
        <p:blipFill>
          <a:blip r:embed="rId7"/>
          <a:stretch>
            <a:fillRect/>
          </a:stretch>
        </p:blipFill>
        <p:spPr>
          <a:xfrm>
            <a:off x="0" y="0"/>
            <a:ext cx="12192000" cy="685800"/>
          </a:xfrm>
          <a:prstGeom prst="rect">
            <a:avLst/>
          </a:prstGeom>
        </p:spPr>
      </p:pic>
      <p:pic>
        <p:nvPicPr>
          <p:cNvPr id="7" name="Image 5" descr="preencoded.png"/>
          <p:cNvPicPr>
            <a:picLocks noChangeAspect="1"/>
          </p:cNvPicPr>
          <p:nvPr/>
        </p:nvPicPr>
        <p:blipFill>
          <a:blip r:embed="rId8"/>
          <a:stretch>
            <a:fillRect/>
          </a:stretch>
        </p:blipFill>
        <p:spPr>
          <a:xfrm>
            <a:off x="304800" y="990600"/>
            <a:ext cx="2118717" cy="2457450"/>
          </a:xfrm>
          <a:prstGeom prst="rect">
            <a:avLst/>
          </a:prstGeom>
        </p:spPr>
      </p:pic>
      <p:pic>
        <p:nvPicPr>
          <p:cNvPr id="8" name="Image 6" descr="preencoded.png"/>
          <p:cNvPicPr>
            <a:picLocks noChangeAspect="1"/>
          </p:cNvPicPr>
          <p:nvPr/>
        </p:nvPicPr>
        <p:blipFill>
          <a:blip r:embed="rId9"/>
          <a:stretch>
            <a:fillRect/>
          </a:stretch>
        </p:blipFill>
        <p:spPr>
          <a:xfrm>
            <a:off x="495300" y="11811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14363" y="1285875"/>
            <a:ext cx="238125" cy="266700"/>
          </a:xfrm>
          <a:prstGeom prst="rect">
            <a:avLst/>
          </a:prstGeom>
        </p:spPr>
      </p:pic>
      <p:pic>
        <p:nvPicPr>
          <p:cNvPr id="10" name="Image 8" descr="preencoded.png"/>
          <p:cNvPicPr>
            <a:picLocks noChangeAspect="1"/>
          </p:cNvPicPr>
          <p:nvPr/>
        </p:nvPicPr>
        <p:blipFill>
          <a:blip r:embed="rId11"/>
          <a:stretch>
            <a:fillRect/>
          </a:stretch>
        </p:blipFill>
        <p:spPr>
          <a:xfrm>
            <a:off x="2575917" y="990600"/>
            <a:ext cx="2118717" cy="2457450"/>
          </a:xfrm>
          <a:prstGeom prst="rect">
            <a:avLst/>
          </a:prstGeom>
        </p:spPr>
      </p:pic>
      <p:pic>
        <p:nvPicPr>
          <p:cNvPr id="11" name="Image 9" descr="preencoded.png"/>
          <p:cNvPicPr>
            <a:picLocks noChangeAspect="1"/>
          </p:cNvPicPr>
          <p:nvPr/>
        </p:nvPicPr>
        <p:blipFill>
          <a:blip r:embed="rId12"/>
          <a:stretch>
            <a:fillRect/>
          </a:stretch>
        </p:blipFill>
        <p:spPr>
          <a:xfrm>
            <a:off x="2766417" y="1181100"/>
            <a:ext cx="476250" cy="476250"/>
          </a:xfrm>
          <a:prstGeom prst="rect">
            <a:avLst/>
          </a:prstGeom>
        </p:spPr>
      </p:pic>
      <p:pic>
        <p:nvPicPr>
          <p:cNvPr id="12" name="Image 10" descr="preencoded.png"/>
          <p:cNvPicPr>
            <a:picLocks noChangeAspect="1"/>
          </p:cNvPicPr>
          <p:nvPr/>
        </p:nvPicPr>
        <p:blipFill>
          <a:blip r:embed="rId10"/>
          <a:stretch>
            <a:fillRect/>
          </a:stretch>
        </p:blipFill>
        <p:spPr>
          <a:xfrm>
            <a:off x="2885480" y="1285875"/>
            <a:ext cx="238125" cy="266700"/>
          </a:xfrm>
          <a:prstGeom prst="rect">
            <a:avLst/>
          </a:prstGeom>
        </p:spPr>
      </p:pic>
      <p:pic>
        <p:nvPicPr>
          <p:cNvPr id="13" name="Image 11" descr="preencoded.png"/>
          <p:cNvPicPr>
            <a:picLocks noChangeAspect="1"/>
          </p:cNvPicPr>
          <p:nvPr/>
        </p:nvPicPr>
        <p:blipFill>
          <a:blip r:embed="rId8"/>
          <a:stretch>
            <a:fillRect/>
          </a:stretch>
        </p:blipFill>
        <p:spPr>
          <a:xfrm>
            <a:off x="4847034" y="990600"/>
            <a:ext cx="2118717" cy="2457450"/>
          </a:xfrm>
          <a:prstGeom prst="rect">
            <a:avLst/>
          </a:prstGeom>
        </p:spPr>
      </p:pic>
      <p:pic>
        <p:nvPicPr>
          <p:cNvPr id="14" name="Image 12" descr="preencoded.png"/>
          <p:cNvPicPr>
            <a:picLocks noChangeAspect="1"/>
          </p:cNvPicPr>
          <p:nvPr/>
        </p:nvPicPr>
        <p:blipFill>
          <a:blip r:embed="rId13"/>
          <a:stretch>
            <a:fillRect/>
          </a:stretch>
        </p:blipFill>
        <p:spPr>
          <a:xfrm>
            <a:off x="5037534" y="1181100"/>
            <a:ext cx="476250" cy="476250"/>
          </a:xfrm>
          <a:prstGeom prst="rect">
            <a:avLst/>
          </a:prstGeom>
        </p:spPr>
      </p:pic>
      <p:pic>
        <p:nvPicPr>
          <p:cNvPr id="15" name="Image 13" descr="preencoded.png"/>
          <p:cNvPicPr>
            <a:picLocks noChangeAspect="1"/>
          </p:cNvPicPr>
          <p:nvPr/>
        </p:nvPicPr>
        <p:blipFill>
          <a:blip r:embed="rId10"/>
          <a:stretch>
            <a:fillRect/>
          </a:stretch>
        </p:blipFill>
        <p:spPr>
          <a:xfrm>
            <a:off x="5156597" y="1285875"/>
            <a:ext cx="238125" cy="266700"/>
          </a:xfrm>
          <a:prstGeom prst="rect">
            <a:avLst/>
          </a:prstGeom>
        </p:spPr>
      </p:pic>
      <p:pic>
        <p:nvPicPr>
          <p:cNvPr id="16" name="Image 14" descr="preencoded.png"/>
          <p:cNvPicPr>
            <a:picLocks noChangeAspect="1"/>
          </p:cNvPicPr>
          <p:nvPr/>
        </p:nvPicPr>
        <p:blipFill>
          <a:blip r:embed="rId14"/>
          <a:stretch>
            <a:fillRect/>
          </a:stretch>
        </p:blipFill>
        <p:spPr>
          <a:xfrm>
            <a:off x="304800" y="3638550"/>
            <a:ext cx="6661100" cy="1600200"/>
          </a:xfrm>
          <a:prstGeom prst="rect">
            <a:avLst/>
          </a:prstGeom>
        </p:spPr>
      </p:pic>
      <p:pic>
        <p:nvPicPr>
          <p:cNvPr id="17" name="Image 15" descr="preencoded.png"/>
          <p:cNvPicPr>
            <a:picLocks noChangeAspect="1"/>
          </p:cNvPicPr>
          <p:nvPr/>
        </p:nvPicPr>
        <p:blipFill>
          <a:blip r:embed="rId15"/>
          <a:stretch>
            <a:fillRect/>
          </a:stretch>
        </p:blipFill>
        <p:spPr>
          <a:xfrm>
            <a:off x="495300" y="3876675"/>
            <a:ext cx="142875" cy="190500"/>
          </a:xfrm>
          <a:prstGeom prst="rect">
            <a:avLst/>
          </a:prstGeom>
        </p:spPr>
      </p:pic>
      <p:pic>
        <p:nvPicPr>
          <p:cNvPr id="18" name="Image 16" descr="preencoded.png"/>
          <p:cNvPicPr>
            <a:picLocks noChangeAspect="1"/>
          </p:cNvPicPr>
          <p:nvPr/>
        </p:nvPicPr>
        <p:blipFill>
          <a:blip r:embed="rId16"/>
          <a:stretch>
            <a:fillRect/>
          </a:stretch>
        </p:blipFill>
        <p:spPr>
          <a:xfrm>
            <a:off x="495300" y="4248150"/>
            <a:ext cx="152400" cy="152400"/>
          </a:xfrm>
          <a:prstGeom prst="rect">
            <a:avLst/>
          </a:prstGeom>
        </p:spPr>
      </p:pic>
      <p:pic>
        <p:nvPicPr>
          <p:cNvPr id="19" name="Image 17" descr="preencoded.png"/>
          <p:cNvPicPr>
            <a:picLocks noChangeAspect="1"/>
          </p:cNvPicPr>
          <p:nvPr/>
        </p:nvPicPr>
        <p:blipFill>
          <a:blip r:embed="rId16"/>
          <a:stretch>
            <a:fillRect/>
          </a:stretch>
        </p:blipFill>
        <p:spPr>
          <a:xfrm>
            <a:off x="495300" y="455295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495300" y="485775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7194500" y="990600"/>
            <a:ext cx="4692700" cy="4248150"/>
          </a:xfrm>
          <a:prstGeom prst="rect">
            <a:avLst/>
          </a:prstGeom>
        </p:spPr>
      </p:pic>
      <p:pic>
        <p:nvPicPr>
          <p:cNvPr id="22" name="Image 20" descr="preencoded.png"/>
          <p:cNvPicPr>
            <a:picLocks noChangeAspect="1"/>
          </p:cNvPicPr>
          <p:nvPr/>
        </p:nvPicPr>
        <p:blipFill>
          <a:blip r:embed="rId18"/>
          <a:stretch>
            <a:fillRect/>
          </a:stretch>
        </p:blipFill>
        <p:spPr>
          <a:xfrm>
            <a:off x="7385000" y="1228725"/>
            <a:ext cx="190500" cy="190500"/>
          </a:xfrm>
          <a:prstGeom prst="rect">
            <a:avLst/>
          </a:prstGeom>
        </p:spPr>
      </p:pic>
      <p:pic>
        <p:nvPicPr>
          <p:cNvPr id="23" name="Image 21" descr="preencoded.png"/>
          <p:cNvPicPr>
            <a:picLocks noChangeAspect="1"/>
          </p:cNvPicPr>
          <p:nvPr/>
        </p:nvPicPr>
        <p:blipFill>
          <a:blip r:embed="rId19"/>
          <a:stretch>
            <a:fillRect/>
          </a:stretch>
        </p:blipFill>
        <p:spPr>
          <a:xfrm>
            <a:off x="7385000" y="1600200"/>
            <a:ext cx="4286250" cy="2381250"/>
          </a:xfrm>
          <a:prstGeom prst="rect">
            <a:avLst/>
          </a:prstGeom>
        </p:spPr>
      </p:pic>
      <p:pic>
        <p:nvPicPr>
          <p:cNvPr id="24" name="Image 22" descr="preencoded.png"/>
          <p:cNvPicPr>
            <a:picLocks noChangeAspect="1"/>
          </p:cNvPicPr>
          <p:nvPr/>
        </p:nvPicPr>
        <p:blipFill>
          <a:blip r:embed="rId20"/>
          <a:stretch>
            <a:fillRect/>
          </a:stretch>
        </p:blipFill>
        <p:spPr>
          <a:xfrm>
            <a:off x="8426351" y="4876800"/>
            <a:ext cx="152400" cy="152400"/>
          </a:xfrm>
          <a:prstGeom prst="rect">
            <a:avLst/>
          </a:prstGeom>
        </p:spPr>
      </p:pic>
      <p:pic>
        <p:nvPicPr>
          <p:cNvPr id="25" name="Image 23" descr="preencoded.png"/>
          <p:cNvPicPr>
            <a:picLocks noChangeAspect="1"/>
          </p:cNvPicPr>
          <p:nvPr/>
        </p:nvPicPr>
        <p:blipFill>
          <a:blip r:embed="rId21"/>
          <a:stretch>
            <a:fillRect/>
          </a:stretch>
        </p:blipFill>
        <p:spPr>
          <a:xfrm>
            <a:off x="9035951" y="4876800"/>
            <a:ext cx="152400" cy="152400"/>
          </a:xfrm>
          <a:prstGeom prst="rect">
            <a:avLst/>
          </a:prstGeom>
        </p:spPr>
      </p:pic>
      <p:pic>
        <p:nvPicPr>
          <p:cNvPr id="26" name="Image 24" descr="preencoded.png"/>
          <p:cNvPicPr>
            <a:picLocks noChangeAspect="1"/>
          </p:cNvPicPr>
          <p:nvPr/>
        </p:nvPicPr>
        <p:blipFill>
          <a:blip r:embed="rId22"/>
          <a:stretch>
            <a:fillRect/>
          </a:stretch>
        </p:blipFill>
        <p:spPr>
          <a:xfrm>
            <a:off x="9950351" y="4876800"/>
            <a:ext cx="152400" cy="152400"/>
          </a:xfrm>
          <a:prstGeom prst="rect">
            <a:avLst/>
          </a:prstGeom>
        </p:spPr>
      </p:pic>
      <p:sp>
        <p:nvSpPr>
          <p:cNvPr id="27" name="Text 0"/>
          <p:cNvSpPr/>
          <p:nvPr/>
        </p:nvSpPr>
        <p:spPr>
          <a:xfrm>
            <a:off x="381000" y="152400"/>
            <a:ext cx="249174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Noto Sans KR" pitchFamily="34" charset="0"/>
                <a:ea typeface="Noto Sans KR" pitchFamily="34" charset="-122"/>
                <a:cs typeface="Noto Sans KR" pitchFamily="34" charset="-120"/>
              </a:rPr>
              <a:t>번역 품질 개선</a:t>
            </a:r>
            <a:endParaRPr lang="en-US" sz="2700" dirty="0"/>
          </a:p>
        </p:txBody>
      </p:sp>
      <p:sp>
        <p:nvSpPr>
          <p:cNvPr id="28" name="Text 1"/>
          <p:cNvSpPr/>
          <p:nvPr/>
        </p:nvSpPr>
        <p:spPr>
          <a:xfrm>
            <a:off x="1085850" y="1285875"/>
            <a:ext cx="285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T5</a:t>
            </a:r>
            <a:endParaRPr lang="en-US" sz="1500" dirty="0"/>
          </a:p>
        </p:txBody>
      </p:sp>
      <p:sp>
        <p:nvSpPr>
          <p:cNvPr id="29" name="Text 2"/>
          <p:cNvSpPr/>
          <p:nvPr/>
        </p:nvSpPr>
        <p:spPr>
          <a:xfrm>
            <a:off x="495300" y="1771650"/>
            <a:ext cx="208526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Noto Sans KR" pitchFamily="34" charset="0"/>
                <a:ea typeface="Noto Sans KR" pitchFamily="34" charset="-122"/>
                <a:cs typeface="Noto Sans KR" pitchFamily="34" charset="-120"/>
              </a:rPr>
              <a:t>KETI-AIR/ke-t5-base</a:t>
            </a:r>
            <a:endParaRPr lang="en-US" sz="1050" dirty="0"/>
          </a:p>
        </p:txBody>
      </p:sp>
      <p:sp>
        <p:nvSpPr>
          <p:cNvPr id="30" name="Text 3"/>
          <p:cNvSpPr/>
          <p:nvPr/>
        </p:nvSpPr>
        <p:spPr>
          <a:xfrm>
            <a:off x="495300" y="2076450"/>
            <a:ext cx="1737717" cy="228600"/>
          </a:xfrm>
          <a:prstGeom prst="rect">
            <a:avLst/>
          </a:prstGeom>
          <a:noFill/>
          <a:ln/>
        </p:spPr>
        <p:txBody>
          <a:bodyPr vert="horz" wrap="square" lIns="0" tIns="0" rIns="0" bIns="0" rtlCol="0" anchor="t"/>
          <a:lstStyle/>
          <a:p>
            <a:pPr marL="0" indent="0">
              <a:lnSpc>
                <a:spcPts val="1800"/>
              </a:lnSpc>
              <a:buNone/>
            </a:pPr>
            <a:r>
              <a:rPr lang="en-US" sz="1200" b="1" dirty="0">
                <a:solidFill>
                  <a:srgbClr val="EF4444"/>
                </a:solidFill>
                <a:latin typeface="Noto Sans KR" pitchFamily="34" charset="0"/>
                <a:ea typeface="Noto Sans KR" pitchFamily="34" charset="-122"/>
                <a:cs typeface="Noto Sans KR" pitchFamily="34" charset="-120"/>
              </a:rPr>
              <a:t>문제점</a:t>
            </a:r>
            <a:endParaRPr lang="en-US" sz="1200" dirty="0"/>
          </a:p>
        </p:txBody>
      </p:sp>
      <p:sp>
        <p:nvSpPr>
          <p:cNvPr id="31" name="Text 4"/>
          <p:cNvSpPr/>
          <p:nvPr/>
        </p:nvSpPr>
        <p:spPr>
          <a:xfrm>
            <a:off x="495300" y="2343150"/>
            <a:ext cx="1737717" cy="571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한국어 → 영어 번역 시 영어로 번역되지 않고 한글 단어가 반복적으로 나열되는 문제 발생</a:t>
            </a:r>
            <a:endParaRPr lang="en-US" sz="1050" dirty="0"/>
          </a:p>
        </p:txBody>
      </p:sp>
      <p:sp>
        <p:nvSpPr>
          <p:cNvPr id="32" name="Text 5"/>
          <p:cNvSpPr/>
          <p:nvPr/>
        </p:nvSpPr>
        <p:spPr>
          <a:xfrm>
            <a:off x="3356967" y="1285875"/>
            <a:ext cx="822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mBART</a:t>
            </a:r>
            <a:endParaRPr lang="en-US" sz="1500" dirty="0"/>
          </a:p>
        </p:txBody>
      </p:sp>
      <p:sp>
        <p:nvSpPr>
          <p:cNvPr id="33" name="Text 6"/>
          <p:cNvSpPr/>
          <p:nvPr/>
        </p:nvSpPr>
        <p:spPr>
          <a:xfrm>
            <a:off x="2766417" y="1771650"/>
            <a:ext cx="1737717" cy="381000"/>
          </a:xfrm>
          <a:prstGeom prst="rect">
            <a:avLst/>
          </a:prstGeom>
          <a:noFill/>
          <a:ln/>
        </p:spPr>
        <p:txBody>
          <a:bodyPr vert="horz" wrap="square" lIns="0" tIns="0" rIns="0" bIns="0" rtlCol="0" anchor="t"/>
          <a:lstStyle/>
          <a:p>
            <a:pPr marL="0" indent="0">
              <a:lnSpc>
                <a:spcPts val="1500"/>
              </a:lnSpc>
              <a:buNone/>
            </a:pPr>
            <a:r>
              <a:rPr lang="en-US" sz="1000" dirty="0">
                <a:solidFill>
                  <a:srgbClr val="4B5563"/>
                </a:solidFill>
                <a:latin typeface="Noto Sans KR" pitchFamily="34" charset="0"/>
                <a:ea typeface="Noto Sans KR" pitchFamily="34" charset="-122"/>
                <a:cs typeface="Noto Sans KR" pitchFamily="34" charset="-120"/>
              </a:rPr>
              <a:t>Helsinki-NLP/opus-mt-ko-en</a:t>
            </a:r>
            <a:endParaRPr lang="en-US" sz="1000" dirty="0"/>
          </a:p>
        </p:txBody>
      </p:sp>
      <p:sp>
        <p:nvSpPr>
          <p:cNvPr id="34" name="Text 7"/>
          <p:cNvSpPr/>
          <p:nvPr/>
        </p:nvSpPr>
        <p:spPr>
          <a:xfrm>
            <a:off x="2766417" y="2114550"/>
            <a:ext cx="1737717" cy="228600"/>
          </a:xfrm>
          <a:prstGeom prst="rect">
            <a:avLst/>
          </a:prstGeom>
          <a:noFill/>
          <a:ln/>
        </p:spPr>
        <p:txBody>
          <a:bodyPr vert="horz" wrap="square" lIns="0" tIns="0" rIns="0" bIns="0" rtlCol="0" anchor="t"/>
          <a:lstStyle/>
          <a:p>
            <a:pPr marL="0" indent="0">
              <a:lnSpc>
                <a:spcPts val="1800"/>
              </a:lnSpc>
              <a:buNone/>
            </a:pPr>
            <a:r>
              <a:rPr lang="en-US" sz="1200" b="1" dirty="0">
                <a:solidFill>
                  <a:srgbClr val="EAB308"/>
                </a:solidFill>
                <a:latin typeface="Noto Sans KR" pitchFamily="34" charset="0"/>
                <a:ea typeface="Noto Sans KR" pitchFamily="34" charset="-122"/>
                <a:cs typeface="Noto Sans KR" pitchFamily="34" charset="-120"/>
              </a:rPr>
              <a:t>성능</a:t>
            </a:r>
            <a:endParaRPr lang="en-US" sz="1200" dirty="0"/>
          </a:p>
        </p:txBody>
      </p:sp>
      <p:sp>
        <p:nvSpPr>
          <p:cNvPr id="35" name="Text 8"/>
          <p:cNvSpPr/>
          <p:nvPr/>
        </p:nvSpPr>
        <p:spPr>
          <a:xfrm>
            <a:off x="2766417" y="2381250"/>
            <a:ext cx="2085261"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점수: </a:t>
            </a:r>
            <a:r>
              <a:rPr lang="en-US" sz="1050" b="1" dirty="0">
                <a:solidFill>
                  <a:srgbClr val="333333"/>
                </a:solidFill>
                <a:latin typeface="Noto Sans KR" pitchFamily="34" charset="0"/>
                <a:ea typeface="Noto Sans KR" pitchFamily="34" charset="-122"/>
                <a:cs typeface="Noto Sans KR" pitchFamily="34" charset="-120"/>
              </a:rPr>
              <a:t>0.8143 → 0.822</a:t>
            </a:r>
            <a:endParaRPr lang="en-US" sz="1050" dirty="0"/>
          </a:p>
        </p:txBody>
      </p:sp>
      <p:sp>
        <p:nvSpPr>
          <p:cNvPr id="36" name="Text 9"/>
          <p:cNvSpPr/>
          <p:nvPr/>
        </p:nvSpPr>
        <p:spPr>
          <a:xfrm>
            <a:off x="2766417" y="2609850"/>
            <a:ext cx="2085261"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Noto Sans KR" pitchFamily="34" charset="0"/>
                <a:ea typeface="Noto Sans KR" pitchFamily="34" charset="-122"/>
                <a:cs typeface="Noto Sans KR" pitchFamily="34" charset="-120"/>
              </a:rPr>
              <a:t>한국어 → 영어 → 한국어 번역 수행</a:t>
            </a:r>
            <a:endParaRPr lang="en-US" sz="900" dirty="0"/>
          </a:p>
        </p:txBody>
      </p:sp>
      <p:sp>
        <p:nvSpPr>
          <p:cNvPr id="37" name="Text 10"/>
          <p:cNvSpPr/>
          <p:nvPr/>
        </p:nvSpPr>
        <p:spPr>
          <a:xfrm>
            <a:off x="5628084" y="1285875"/>
            <a:ext cx="85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Synatra</a:t>
            </a:r>
            <a:endParaRPr lang="en-US" sz="1500" dirty="0"/>
          </a:p>
        </p:txBody>
      </p:sp>
      <p:sp>
        <p:nvSpPr>
          <p:cNvPr id="38" name="Text 11"/>
          <p:cNvSpPr/>
          <p:nvPr/>
        </p:nvSpPr>
        <p:spPr>
          <a:xfrm>
            <a:off x="5037534" y="1771650"/>
            <a:ext cx="1737717"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Noto Sans KR" pitchFamily="34" charset="0"/>
                <a:ea typeface="Noto Sans KR" pitchFamily="34" charset="-122"/>
                <a:cs typeface="Noto Sans KR" pitchFamily="34" charset="-120"/>
              </a:rPr>
              <a:t>Facebook/mbart-large-50-many-to-many-mmt</a:t>
            </a:r>
            <a:endParaRPr lang="en-US" sz="1050" dirty="0"/>
          </a:p>
        </p:txBody>
      </p:sp>
      <p:sp>
        <p:nvSpPr>
          <p:cNvPr id="39" name="Text 12"/>
          <p:cNvSpPr/>
          <p:nvPr/>
        </p:nvSpPr>
        <p:spPr>
          <a:xfrm>
            <a:off x="5037534" y="2166938"/>
            <a:ext cx="1737717" cy="228600"/>
          </a:xfrm>
          <a:prstGeom prst="rect">
            <a:avLst/>
          </a:prstGeom>
          <a:noFill/>
          <a:ln/>
        </p:spPr>
        <p:txBody>
          <a:bodyPr vert="horz" wrap="square" lIns="0" tIns="0" rIns="0" bIns="0" rtlCol="0" anchor="t"/>
          <a:lstStyle/>
          <a:p>
            <a:pPr marL="0" indent="0">
              <a:lnSpc>
                <a:spcPts val="1800"/>
              </a:lnSpc>
              <a:buNone/>
            </a:pPr>
            <a:r>
              <a:rPr lang="en-US" sz="1200" b="1" dirty="0">
                <a:solidFill>
                  <a:srgbClr val="16A34A"/>
                </a:solidFill>
                <a:latin typeface="Noto Sans KR" pitchFamily="34" charset="0"/>
                <a:ea typeface="Noto Sans KR" pitchFamily="34" charset="-122"/>
                <a:cs typeface="Noto Sans KR" pitchFamily="34" charset="-120"/>
              </a:rPr>
              <a:t>최종 선택</a:t>
            </a:r>
            <a:endParaRPr lang="en-US" sz="1200" dirty="0"/>
          </a:p>
        </p:txBody>
      </p:sp>
      <p:sp>
        <p:nvSpPr>
          <p:cNvPr id="40" name="Text 13"/>
          <p:cNvSpPr/>
          <p:nvPr/>
        </p:nvSpPr>
        <p:spPr>
          <a:xfrm>
            <a:off x="5037534" y="2433638"/>
            <a:ext cx="1737717" cy="3810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대규모 다국어 데이터셋으로 사전 학습된 모델</a:t>
            </a:r>
            <a:endParaRPr lang="en-US" sz="1050" dirty="0"/>
          </a:p>
        </p:txBody>
      </p:sp>
      <p:sp>
        <p:nvSpPr>
          <p:cNvPr id="41" name="Text 14"/>
          <p:cNvSpPr/>
          <p:nvPr/>
        </p:nvSpPr>
        <p:spPr>
          <a:xfrm>
            <a:off x="5037534" y="2852738"/>
            <a:ext cx="1737717" cy="3048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Noto Sans KR" pitchFamily="34" charset="0"/>
                <a:ea typeface="Noto Sans KR" pitchFamily="34" charset="-122"/>
                <a:cs typeface="Noto Sans KR" pitchFamily="34" charset="-120"/>
              </a:rPr>
              <a:t>특히 한국어와 같이 리소스가 적은 언어에 강력한 성능</a:t>
            </a:r>
            <a:endParaRPr lang="en-US" sz="900" dirty="0"/>
          </a:p>
        </p:txBody>
      </p:sp>
      <p:sp>
        <p:nvSpPr>
          <p:cNvPr id="42" name="Text 15"/>
          <p:cNvSpPr/>
          <p:nvPr/>
        </p:nvSpPr>
        <p:spPr>
          <a:xfrm>
            <a:off x="714375" y="3829050"/>
            <a:ext cx="62801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 번역 품질 개선의 중요성</a:t>
            </a:r>
            <a:endParaRPr lang="en-US" sz="1500" dirty="0"/>
          </a:p>
        </p:txBody>
      </p:sp>
      <p:sp>
        <p:nvSpPr>
          <p:cNvPr id="43" name="Text 16"/>
          <p:cNvSpPr/>
          <p:nvPr/>
        </p:nvSpPr>
        <p:spPr>
          <a:xfrm>
            <a:off x="723900" y="4210050"/>
            <a:ext cx="4663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번역 모델의 품질은 VQA 모델의 성능에 직접적인 영향을 미침</a:t>
            </a:r>
            <a:endParaRPr lang="en-US" sz="1200" dirty="0"/>
          </a:p>
        </p:txBody>
      </p:sp>
      <p:sp>
        <p:nvSpPr>
          <p:cNvPr id="44" name="Text 17"/>
          <p:cNvSpPr/>
          <p:nvPr/>
        </p:nvSpPr>
        <p:spPr>
          <a:xfrm>
            <a:off x="723900" y="4514850"/>
            <a:ext cx="51092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한국어 → 영어 → 한국어 번역 파이프라인 구축으로 모델 성능 향상</a:t>
            </a:r>
            <a:endParaRPr lang="en-US" sz="1200" dirty="0"/>
          </a:p>
        </p:txBody>
      </p:sp>
      <p:sp>
        <p:nvSpPr>
          <p:cNvPr id="45" name="Text 18"/>
          <p:cNvSpPr/>
          <p:nvPr/>
        </p:nvSpPr>
        <p:spPr>
          <a:xfrm>
            <a:off x="723900" y="4819650"/>
            <a:ext cx="29946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Noto Sans KR" pitchFamily="34" charset="0"/>
                <a:ea typeface="Noto Sans KR" pitchFamily="34" charset="-122"/>
                <a:cs typeface="Noto Sans KR" pitchFamily="34" charset="-120"/>
              </a:rPr>
              <a:t>최종 모델 성능: </a:t>
            </a:r>
            <a:r>
              <a:rPr lang="en-US" sz="1200" b="1" dirty="0">
                <a:solidFill>
                  <a:srgbClr val="333333"/>
                </a:solidFill>
                <a:latin typeface="Noto Sans KR" pitchFamily="34" charset="0"/>
                <a:ea typeface="Noto Sans KR" pitchFamily="34" charset="-122"/>
                <a:cs typeface="Noto Sans KR" pitchFamily="34" charset="-120"/>
              </a:rPr>
              <a:t>0.82 → 0.92</a:t>
            </a:r>
            <a:r>
              <a:rPr lang="en-US" sz="1200" dirty="0">
                <a:solidFill>
                  <a:srgbClr val="333333"/>
                </a:solidFill>
                <a:latin typeface="Noto Sans KR" pitchFamily="34" charset="0"/>
                <a:ea typeface="Noto Sans KR" pitchFamily="34" charset="-122"/>
                <a:cs typeface="Noto Sans KR" pitchFamily="34" charset="-120"/>
              </a:rPr>
              <a:t>로 큰 향상</a:t>
            </a:r>
            <a:endParaRPr lang="en-US" sz="1200" dirty="0"/>
          </a:p>
        </p:txBody>
      </p:sp>
      <p:sp>
        <p:nvSpPr>
          <p:cNvPr id="46" name="Text 19"/>
          <p:cNvSpPr/>
          <p:nvPr/>
        </p:nvSpPr>
        <p:spPr>
          <a:xfrm>
            <a:off x="7651700" y="1181100"/>
            <a:ext cx="4311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Noto Sans KR" pitchFamily="34" charset="0"/>
                <a:ea typeface="Noto Sans KR" pitchFamily="34" charset="-122"/>
                <a:cs typeface="Noto Sans KR" pitchFamily="34" charset="-120"/>
              </a:rPr>
              <a:t> 번역 모델 성능 비교</a:t>
            </a:r>
            <a:endParaRPr lang="en-US" sz="1500" dirty="0"/>
          </a:p>
        </p:txBody>
      </p:sp>
      <p:sp>
        <p:nvSpPr>
          <p:cNvPr id="47" name="Text 20"/>
          <p:cNvSpPr/>
          <p:nvPr/>
        </p:nvSpPr>
        <p:spPr>
          <a:xfrm>
            <a:off x="8654951" y="4857750"/>
            <a:ext cx="18288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T5</a:t>
            </a:r>
            <a:endParaRPr lang="en-US" sz="1050" dirty="0"/>
          </a:p>
        </p:txBody>
      </p:sp>
      <p:sp>
        <p:nvSpPr>
          <p:cNvPr id="48" name="Text 21"/>
          <p:cNvSpPr/>
          <p:nvPr/>
        </p:nvSpPr>
        <p:spPr>
          <a:xfrm>
            <a:off x="9264551" y="4857750"/>
            <a:ext cx="54864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mBART</a:t>
            </a:r>
            <a:endParaRPr lang="en-US" sz="1050" dirty="0"/>
          </a:p>
        </p:txBody>
      </p:sp>
      <p:sp>
        <p:nvSpPr>
          <p:cNvPr id="49" name="Text 22"/>
          <p:cNvSpPr/>
          <p:nvPr/>
        </p:nvSpPr>
        <p:spPr>
          <a:xfrm>
            <a:off x="10178951" y="4857750"/>
            <a:ext cx="57150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Noto Sans KR" pitchFamily="34" charset="0"/>
                <a:ea typeface="Noto Sans KR" pitchFamily="34" charset="-122"/>
                <a:cs typeface="Noto Sans KR" pitchFamily="34" charset="-120"/>
              </a:rPr>
              <a:t>Synatra</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2100</Words>
  <Application>Microsoft Office PowerPoint</Application>
  <PresentationFormat>와이드스크린</PresentationFormat>
  <Paragraphs>329</Paragraphs>
  <Slides>16</Slides>
  <Notes>16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Noto Sans KR</vt:lpstr>
      <vt:lpstr>ui-monospace</vt:lpstr>
      <vt:lpstr>맑은 고딕</vt:lpstr>
      <vt:lpstr>Arial</vt:lpstr>
      <vt:lpstr>Calibri</vt:lpstr>
      <vt:lpstr>Courier New</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SSAFY</cp:lastModifiedBy>
  <cp:revision>7</cp:revision>
  <dcterms:created xsi:type="dcterms:W3CDTF">2025-10-27T06:30:00Z</dcterms:created>
  <dcterms:modified xsi:type="dcterms:W3CDTF">2025-10-27T07:16:15Z</dcterms:modified>
</cp:coreProperties>
</file>